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7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0" r:id="rId4"/>
    <p:sldId id="283" r:id="rId5"/>
    <p:sldId id="270" r:id="rId6"/>
    <p:sldId id="285" r:id="rId7"/>
    <p:sldId id="273" r:id="rId8"/>
    <p:sldId id="281" r:id="rId9"/>
    <p:sldId id="297" r:id="rId10"/>
    <p:sldId id="274" r:id="rId11"/>
    <p:sldId id="304" r:id="rId12"/>
    <p:sldId id="269" r:id="rId13"/>
    <p:sldId id="302" r:id="rId14"/>
    <p:sldId id="299" r:id="rId15"/>
    <p:sldId id="286" r:id="rId16"/>
    <p:sldId id="295" r:id="rId17"/>
    <p:sldId id="300" r:id="rId18"/>
    <p:sldId id="303" r:id="rId19"/>
    <p:sldId id="296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36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0\users\bheck\Documents\Brian%20Heck\Finance\2019\2019%20Draf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3\2023-2024%20Preliminary%20Budget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0\users\BHeck\Documents\Brian%20Heck\Finance\2020%20Budget\2020%20Final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2\2022%20Draft%202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3\2023-2024%20Preliminary%20Budget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3\2023-2024%20Preliminary%20Budget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TNT\TNT%201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3\2023-2024%20Preliminary%20Budget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mdc10\users\bheck\Documents\Brian%20Heck\Finance\2020%20Budget\2020%20Draft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0\users\BHeck\Documents\Brian%20Heck\Finance\2020%20Budget\2020%20Fin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2\2022%20Draft%20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3\2023-2024%20Preliminary%20Budge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0\users\bheck\Documents\Brian%20Heck\Finance\2019\2019%20Draf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0\users\bheck\Documents\Brian%20Heck\Finance\2020%20Budget\2020%20Draf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0\users\BHeck\Documents\Brian%20Heck\Finance\2020%20Budget\2020%20Final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2\2022%20Draft%20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53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F96D-4534-99AC-582857946AA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F96D-4534-99AC-582857946AA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F96D-4534-99AC-582857946AA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F96D-4534-99AC-582857946AA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F96D-4534-99AC-582857946AA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F96D-4534-99AC-582857946AA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96D-4534-99AC-582857946AA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F96D-4534-99AC-582857946AA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F96D-4534-99AC-582857946AA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F96D-4534-99AC-582857946AAD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F96D-4534-99AC-582857946AAD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F96D-4534-99AC-582857946AA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'chart data'!$A$14:$A$19</c:f>
              <c:strCache>
                <c:ptCount val="6"/>
                <c:pt idx="0">
                  <c:v>General Government</c:v>
                </c:pt>
                <c:pt idx="1">
                  <c:v>Public Safety</c:v>
                </c:pt>
                <c:pt idx="2">
                  <c:v>Streets and Highway</c:v>
                </c:pt>
                <c:pt idx="3">
                  <c:v>Culture and Recreation</c:v>
                </c:pt>
                <c:pt idx="4">
                  <c:v>Miscellaneous</c:v>
                </c:pt>
                <c:pt idx="5">
                  <c:v>Operating Transfers</c:v>
                </c:pt>
              </c:strCache>
            </c:strRef>
          </c:cat>
          <c:val>
            <c:numRef>
              <c:f>'chart data'!$C$14:$C$19</c:f>
              <c:numCache>
                <c:formatCode>_("$"* #,##0_);_("$"* \(#,##0\);_("$"* "-"??_);_(@_)</c:formatCode>
                <c:ptCount val="6"/>
                <c:pt idx="0">
                  <c:v>589458.39</c:v>
                </c:pt>
                <c:pt idx="1">
                  <c:v>1343985</c:v>
                </c:pt>
                <c:pt idx="2">
                  <c:v>496606</c:v>
                </c:pt>
                <c:pt idx="3">
                  <c:v>178042</c:v>
                </c:pt>
                <c:pt idx="4">
                  <c:v>132019</c:v>
                </c:pt>
                <c:pt idx="5">
                  <c:v>335000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96D-4534-99AC-582857946AAD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4CC-4364-A8D8-CFE6C5BBF5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4CC-4364-A8D8-CFE6C5BBF51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4CC-4364-A8D8-CFE6C5BBF51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4CC-4364-A8D8-CFE6C5BBF51B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'chart data'!$A$36:$A$37</c:f>
              <c:strCache>
                <c:ptCount val="2"/>
                <c:pt idx="0">
                  <c:v>General Levy</c:v>
                </c:pt>
                <c:pt idx="1">
                  <c:v>Debt Levy</c:v>
                </c:pt>
              </c:strCache>
            </c:strRef>
          </c:cat>
          <c:val>
            <c:numRef>
              <c:f>'chart data'!$B$36:$B$37</c:f>
              <c:numCache>
                <c:formatCode>_("$"* #,##0_);_("$"* \(#,##0\);_("$"* "-"??_);_(@_)</c:formatCode>
                <c:ptCount val="2"/>
                <c:pt idx="0">
                  <c:v>1816666</c:v>
                </c:pt>
                <c:pt idx="1">
                  <c:v>357870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CC-4364-A8D8-CFE6C5BBF51B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'chart data'!$A$55</c:f>
              <c:strCache>
                <c:ptCount val="1"/>
                <c:pt idx="0">
                  <c:v>General Levy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'chart data'!$D$53:$L$53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  <c:extLst/>
            </c:numRef>
          </c:cat>
          <c:val>
            <c:numRef>
              <c:f>'chart data'!$D$55:$L$55</c:f>
              <c:numCache>
                <c:formatCode>_("$"* #,##0_);_("$"* \(#,##0\);_("$"* "-"??_);_(@_)</c:formatCode>
                <c:ptCount val="9"/>
                <c:pt idx="0">
                  <c:v>1160874</c:v>
                </c:pt>
                <c:pt idx="1">
                  <c:v>1160874</c:v>
                </c:pt>
                <c:pt idx="2">
                  <c:v>1160874</c:v>
                </c:pt>
                <c:pt idx="3">
                  <c:v>1247940</c:v>
                </c:pt>
                <c:pt idx="4">
                  <c:v>1335296</c:v>
                </c:pt>
                <c:pt idx="5">
                  <c:v>1415414</c:v>
                </c:pt>
                <c:pt idx="6">
                  <c:v>1493262</c:v>
                </c:pt>
                <c:pt idx="7">
                  <c:v>1609944</c:v>
                </c:pt>
                <c:pt idx="8">
                  <c:v>1816666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2931-49B3-B727-E41062F9690C}"/>
            </c:ext>
          </c:extLst>
        </c:ser>
        <c:ser>
          <c:idx val="1"/>
          <c:order val="1"/>
          <c:tx>
            <c:strRef>
              <c:f>'chart data'!$A$56</c:f>
              <c:strCache>
                <c:ptCount val="1"/>
                <c:pt idx="0">
                  <c:v>Debt Levy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'chart data'!$D$53:$L$53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  <c:extLst/>
            </c:numRef>
          </c:cat>
          <c:val>
            <c:numRef>
              <c:f>'chart data'!$D$56:$L$56</c:f>
              <c:numCache>
                <c:formatCode>_("$"* #,##0_);_("$"* \(#,##0\);_("$"* "-"??_);_(@_)</c:formatCode>
                <c:ptCount val="9"/>
                <c:pt idx="0">
                  <c:v>618144</c:v>
                </c:pt>
                <c:pt idx="1">
                  <c:v>622370</c:v>
                </c:pt>
                <c:pt idx="2">
                  <c:v>457830</c:v>
                </c:pt>
                <c:pt idx="3">
                  <c:v>350534</c:v>
                </c:pt>
                <c:pt idx="4">
                  <c:v>297371</c:v>
                </c:pt>
                <c:pt idx="5">
                  <c:v>190852</c:v>
                </c:pt>
                <c:pt idx="6">
                  <c:v>189216</c:v>
                </c:pt>
                <c:pt idx="7">
                  <c:v>192261</c:v>
                </c:pt>
                <c:pt idx="8">
                  <c:v>357870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2931-49B3-B727-E41062F969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1098584"/>
        <c:axId val="651092024"/>
      </c:lineChart>
      <c:catAx>
        <c:axId val="651098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092024"/>
        <c:crosses val="autoZero"/>
        <c:auto val="1"/>
        <c:lblAlgn val="ctr"/>
        <c:lblOffset val="100"/>
        <c:noMultiLvlLbl val="0"/>
      </c:catAx>
      <c:valAx>
        <c:axId val="651092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0985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Reserves!$G$3:$R$3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Reserves!$G$4:$R$4</c:f>
              <c:numCache>
                <c:formatCode>_("$"* #,##0_);_("$"* \(#,##0\);_("$"* "-"??_);_(@_)</c:formatCode>
                <c:ptCount val="12"/>
                <c:pt idx="0">
                  <c:v>-404210</c:v>
                </c:pt>
                <c:pt idx="1">
                  <c:v>-80805</c:v>
                </c:pt>
                <c:pt idx="2">
                  <c:v>304056</c:v>
                </c:pt>
                <c:pt idx="3">
                  <c:v>641592</c:v>
                </c:pt>
                <c:pt idx="4">
                  <c:v>1020505</c:v>
                </c:pt>
                <c:pt idx="5">
                  <c:v>737420</c:v>
                </c:pt>
                <c:pt idx="6">
                  <c:v>776056</c:v>
                </c:pt>
                <c:pt idx="7">
                  <c:v>888909</c:v>
                </c:pt>
                <c:pt idx="8">
                  <c:v>866739</c:v>
                </c:pt>
                <c:pt idx="9">
                  <c:v>900299</c:v>
                </c:pt>
                <c:pt idx="10">
                  <c:v>894615</c:v>
                </c:pt>
                <c:pt idx="11">
                  <c:v>813407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4F-46D2-9FFD-4F6A6D51F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852684384"/>
        <c:axId val="852681104"/>
      </c:barChart>
      <c:catAx>
        <c:axId val="85268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2681104"/>
        <c:crosses val="autoZero"/>
        <c:auto val="1"/>
        <c:lblAlgn val="ctr"/>
        <c:lblOffset val="100"/>
        <c:noMultiLvlLbl val="0"/>
      </c:catAx>
      <c:valAx>
        <c:axId val="85268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26843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6"/>
          <c:order val="6"/>
          <c:spPr>
            <a:gradFill rotWithShape="1">
              <a:gsLst>
                <a:gs pos="0">
                  <a:schemeClr val="accent1">
                    <a:lumMod val="6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'chart data'!$C$53:$L$53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'chart data'!$C$59:$L$59</c:f>
              <c:numCache>
                <c:formatCode>0.000%</c:formatCode>
                <c:ptCount val="10"/>
                <c:pt idx="0">
                  <c:v>1.2426599578337634</c:v>
                </c:pt>
                <c:pt idx="1">
                  <c:v>1.1660431228403185</c:v>
                </c:pt>
                <c:pt idx="2">
                  <c:v>0.98975908796993939</c:v>
                </c:pt>
                <c:pt idx="3">
                  <c:v>0.89822358925641343</c:v>
                </c:pt>
                <c:pt idx="4">
                  <c:v>0.8182670271161262</c:v>
                </c:pt>
                <c:pt idx="5">
                  <c:v>0.77987213793511934</c:v>
                </c:pt>
                <c:pt idx="6">
                  <c:v>0.74014346083718208</c:v>
                </c:pt>
                <c:pt idx="7">
                  <c:v>0.68004379822260697</c:v>
                </c:pt>
                <c:pt idx="8">
                  <c:v>0.67049000000000003</c:v>
                </c:pt>
                <c:pt idx="9">
                  <c:v>0.65542814788978021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82-41E3-B9CC-DA03F69688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915005040"/>
        <c:axId val="91499880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gradFill rotWithShape="1">
                    <a:gsLst>
                      <a:gs pos="0">
                        <a:schemeClr val="accent1">
                          <a:shade val="51000"/>
                          <a:satMod val="130000"/>
                        </a:schemeClr>
                      </a:gs>
                      <a:gs pos="80000">
                        <a:schemeClr val="accent1">
                          <a:shade val="93000"/>
                          <a:satMod val="130000"/>
                        </a:schemeClr>
                      </a:gs>
                      <a:gs pos="100000">
                        <a:schemeClr val="accent1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'chart data'!$C$53:$L$53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'chart data'!$C$53:$L$53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8282-41E3-B9CC-DA03F69688A8}"/>
                  </c:ext>
                </c:extLst>
              </c15:ser>
            </c15:filteredBarSeries>
            <c15:filteredBarSeries>
              <c15:ser>
                <c:idx val="1"/>
                <c:order val="1"/>
                <c:spPr>
                  <a:gradFill rotWithShape="1">
                    <a:gsLst>
                      <a:gs pos="0">
                        <a:schemeClr val="accent2">
                          <a:shade val="51000"/>
                          <a:satMod val="130000"/>
                        </a:schemeClr>
                      </a:gs>
                      <a:gs pos="80000">
                        <a:schemeClr val="accent2">
                          <a:shade val="93000"/>
                          <a:satMod val="130000"/>
                        </a:schemeClr>
                      </a:gs>
                      <a:gs pos="100000">
                        <a:schemeClr val="accent2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data'!$C$53:$L$53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data'!$C$54:$L$54</c15:sqref>
                        </c15:formulaRef>
                      </c:ext>
                    </c:extLst>
                    <c:numCache>
                      <c:formatCode>_("$"* #,##0_);_("$"* \(#,##0\);_("$"* "-"??_);_(@_)</c:formatCode>
                      <c:ptCount val="10"/>
                      <c:pt idx="0">
                        <c:v>1440489</c:v>
                      </c:pt>
                      <c:pt idx="1">
                        <c:v>1525688</c:v>
                      </c:pt>
                      <c:pt idx="2">
                        <c:v>1801695</c:v>
                      </c:pt>
                      <c:pt idx="3">
                        <c:v>1802117</c:v>
                      </c:pt>
                      <c:pt idx="4">
                        <c:v>1953487</c:v>
                      </c:pt>
                      <c:pt idx="5">
                        <c:v>2093506</c:v>
                      </c:pt>
                      <c:pt idx="6">
                        <c:v>2170209</c:v>
                      </c:pt>
                      <c:pt idx="7">
                        <c:v>2474073</c:v>
                      </c:pt>
                      <c:pt idx="8">
                        <c:v>2650147</c:v>
                      </c:pt>
                      <c:pt idx="9">
                        <c:v>3440400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8282-41E3-B9CC-DA03F69688A8}"/>
                  </c:ext>
                </c:extLst>
              </c15:ser>
            </c15:filteredBarSeries>
            <c15:filteredBarSeries>
              <c15:ser>
                <c:idx val="2"/>
                <c:order val="2"/>
                <c:spPr>
                  <a:gradFill rotWithShape="1">
                    <a:gsLst>
                      <a:gs pos="0">
                        <a:schemeClr val="accent3">
                          <a:shade val="51000"/>
                          <a:satMod val="130000"/>
                        </a:schemeClr>
                      </a:gs>
                      <a:gs pos="80000">
                        <a:schemeClr val="accent3">
                          <a:shade val="93000"/>
                          <a:satMod val="130000"/>
                        </a:schemeClr>
                      </a:gs>
                      <a:gs pos="100000">
                        <a:schemeClr val="accent3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data'!$C$53:$L$53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data'!$C$55:$L$55</c15:sqref>
                        </c15:formulaRef>
                      </c:ext>
                    </c:extLst>
                    <c:numCache>
                      <c:formatCode>_("$"* #,##0_);_("$"* \(#,##0\);_("$"* "-"??_);_(@_)</c:formatCode>
                      <c:ptCount val="10"/>
                      <c:pt idx="0">
                        <c:v>1187746</c:v>
                      </c:pt>
                      <c:pt idx="1">
                        <c:v>1160874</c:v>
                      </c:pt>
                      <c:pt idx="2">
                        <c:v>1160874</c:v>
                      </c:pt>
                      <c:pt idx="3">
                        <c:v>1160874</c:v>
                      </c:pt>
                      <c:pt idx="4">
                        <c:v>1247940</c:v>
                      </c:pt>
                      <c:pt idx="5">
                        <c:v>1335296</c:v>
                      </c:pt>
                      <c:pt idx="6">
                        <c:v>1415414</c:v>
                      </c:pt>
                      <c:pt idx="7">
                        <c:v>1493262</c:v>
                      </c:pt>
                      <c:pt idx="8">
                        <c:v>1609944</c:v>
                      </c:pt>
                      <c:pt idx="9">
                        <c:v>1816666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8282-41E3-B9CC-DA03F69688A8}"/>
                  </c:ext>
                </c:extLst>
              </c15:ser>
            </c15:filteredBarSeries>
            <c15:filteredBarSeries>
              <c15:ser>
                <c:idx val="3"/>
                <c:order val="3"/>
                <c:spPr>
                  <a:gradFill rotWithShape="1">
                    <a:gsLst>
                      <a:gs pos="0">
                        <a:schemeClr val="accent4">
                          <a:shade val="51000"/>
                          <a:satMod val="130000"/>
                        </a:schemeClr>
                      </a:gs>
                      <a:gs pos="80000">
                        <a:schemeClr val="accent4">
                          <a:shade val="93000"/>
                          <a:satMod val="130000"/>
                        </a:schemeClr>
                      </a:gs>
                      <a:gs pos="100000">
                        <a:schemeClr val="accent4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data'!$C$53:$L$53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data'!$C$56:$L$56</c15:sqref>
                        </c15:formulaRef>
                      </c:ext>
                    </c:extLst>
                    <c:numCache>
                      <c:formatCode>_("$"* #,##0_);_("$"* \(#,##0\);_("$"* "-"??_);_(@_)</c:formatCode>
                      <c:ptCount val="10"/>
                      <c:pt idx="0">
                        <c:v>602292</c:v>
                      </c:pt>
                      <c:pt idx="1">
                        <c:v>618144</c:v>
                      </c:pt>
                      <c:pt idx="2">
                        <c:v>622370</c:v>
                      </c:pt>
                      <c:pt idx="3">
                        <c:v>457830</c:v>
                      </c:pt>
                      <c:pt idx="4">
                        <c:v>350534</c:v>
                      </c:pt>
                      <c:pt idx="5">
                        <c:v>297371</c:v>
                      </c:pt>
                      <c:pt idx="6">
                        <c:v>190852</c:v>
                      </c:pt>
                      <c:pt idx="7">
                        <c:v>189216</c:v>
                      </c:pt>
                      <c:pt idx="8">
                        <c:v>192261</c:v>
                      </c:pt>
                      <c:pt idx="9">
                        <c:v>438269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8282-41E3-B9CC-DA03F69688A8}"/>
                  </c:ext>
                </c:extLst>
              </c15:ser>
            </c15:filteredBarSeries>
            <c15:filteredBarSeries>
              <c15:ser>
                <c:idx val="4"/>
                <c:order val="4"/>
                <c:spPr>
                  <a:gradFill rotWithShape="1">
                    <a:gsLst>
                      <a:gs pos="0">
                        <a:schemeClr val="accent5">
                          <a:shade val="51000"/>
                          <a:satMod val="130000"/>
                        </a:schemeClr>
                      </a:gs>
                      <a:gs pos="80000">
                        <a:schemeClr val="accent5">
                          <a:shade val="93000"/>
                          <a:satMod val="130000"/>
                        </a:schemeClr>
                      </a:gs>
                      <a:gs pos="100000">
                        <a:schemeClr val="accent5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data'!$C$53:$L$53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data'!$C$57:$L$57</c15:sqref>
                        </c15:formulaRef>
                      </c:ext>
                    </c:extLst>
                    <c:numCache>
                      <c:formatCode>0.000%</c:formatCode>
                      <c:ptCount val="10"/>
                      <c:pt idx="0">
                        <c:v>0.41811634799016167</c:v>
                      </c:pt>
                      <c:pt idx="1">
                        <c:v>0.40515754204005011</c:v>
                      </c:pt>
                      <c:pt idx="2">
                        <c:v>0.3454358257085689</c:v>
                      </c:pt>
                      <c:pt idx="3">
                        <c:v>0.25405120755200689</c:v>
                      </c:pt>
                      <c:pt idx="4">
                        <c:v>0.17944014984486714</c:v>
                      </c:pt>
                      <c:pt idx="5">
                        <c:v>0.14204449378220077</c:v>
                      </c:pt>
                      <c:pt idx="6">
                        <c:v>8.794176044795686E-2</c:v>
                      </c:pt>
                      <c:pt idx="7">
                        <c:v>7.6479554160285484E-2</c:v>
                      </c:pt>
                      <c:pt idx="8">
                        <c:v>7.2547296432990321E-2</c:v>
                      </c:pt>
                      <c:pt idx="9">
                        <c:v>0.1273889663992559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8282-41E3-B9CC-DA03F69688A8}"/>
                  </c:ext>
                </c:extLst>
              </c15:ser>
            </c15:filteredBarSeries>
            <c15:filteredBarSeries>
              <c15:ser>
                <c:idx val="5"/>
                <c:order val="5"/>
                <c:spPr>
                  <a:gradFill rotWithShape="1">
                    <a:gsLst>
                      <a:gs pos="0">
                        <a:schemeClr val="accent6">
                          <a:shade val="51000"/>
                          <a:satMod val="130000"/>
                        </a:schemeClr>
                      </a:gs>
                      <a:gs pos="80000">
                        <a:schemeClr val="accent6">
                          <a:shade val="93000"/>
                          <a:satMod val="130000"/>
                        </a:schemeClr>
                      </a:gs>
                      <a:gs pos="100000">
                        <a:schemeClr val="accent6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data'!$C$53:$L$53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data'!$C$58:$L$58</c15:sqref>
                        </c15:formulaRef>
                      </c:ext>
                    </c:extLst>
                    <c:numCache>
                      <c:formatCode>0.000%</c:formatCode>
                      <c:ptCount val="10"/>
                      <c:pt idx="0">
                        <c:v>0.82454360984360175</c:v>
                      </c:pt>
                      <c:pt idx="1">
                        <c:v>0.76088558080026847</c:v>
                      </c:pt>
                      <c:pt idx="2">
                        <c:v>0.64432326226137049</c:v>
                      </c:pt>
                      <c:pt idx="3">
                        <c:v>0.64417238170440649</c:v>
                      </c:pt>
                      <c:pt idx="4">
                        <c:v>0.63882687727125909</c:v>
                      </c:pt>
                      <c:pt idx="5">
                        <c:v>0.63782764415291859</c:v>
                      </c:pt>
                      <c:pt idx="6">
                        <c:v>0.6522017003892252</c:v>
                      </c:pt>
                      <c:pt idx="7">
                        <c:v>0.60356424406232156</c:v>
                      </c:pt>
                      <c:pt idx="8">
                        <c:v>0.60749233910420819</c:v>
                      </c:pt>
                      <c:pt idx="9">
                        <c:v>0.52803918149052431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8282-41E3-B9CC-DA03F69688A8}"/>
                  </c:ext>
                </c:extLst>
              </c15:ser>
            </c15:filteredBarSeries>
          </c:ext>
        </c:extLst>
      </c:barChart>
      <c:catAx>
        <c:axId val="91500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4998808"/>
        <c:crosses val="autoZero"/>
        <c:auto val="1"/>
        <c:lblAlgn val="ctr"/>
        <c:lblOffset val="100"/>
        <c:noMultiLvlLbl val="0"/>
      </c:catAx>
      <c:valAx>
        <c:axId val="914998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5005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2022 General Fund Revenue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1"/>
          <c:order val="0"/>
          <c:tx>
            <c:strRef>
              <c:f>'chart data'!$C$2</c:f>
              <c:strCache>
                <c:ptCount val="1"/>
                <c:pt idx="0">
                  <c:v>2023 Proposed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670-4311-B23B-927F7DAE4C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670-4311-B23B-927F7DAE4C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670-4311-B23B-927F7DAE4C6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670-4311-B23B-927F7DAE4C6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670-4311-B23B-927F7DAE4C6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670-4311-B23B-927F7DAE4C6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F670-4311-B23B-927F7DAE4C6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F670-4311-B23B-927F7DAE4C6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'chart data'!$A$3:$A$10</c:f>
              <c:strCache>
                <c:ptCount val="8"/>
                <c:pt idx="0">
                  <c:v>Property Taxes</c:v>
                </c:pt>
                <c:pt idx="1">
                  <c:v>Intergovernmental aid</c:v>
                </c:pt>
                <c:pt idx="2">
                  <c:v>Licenses and permits</c:v>
                </c:pt>
                <c:pt idx="3">
                  <c:v>Charges for service</c:v>
                </c:pt>
                <c:pt idx="4">
                  <c:v>Fines and Fees</c:v>
                </c:pt>
                <c:pt idx="5">
                  <c:v>Interest</c:v>
                </c:pt>
                <c:pt idx="6">
                  <c:v>Miscellaneous</c:v>
                </c:pt>
                <c:pt idx="7">
                  <c:v>Use of fund balance</c:v>
                </c:pt>
              </c:strCache>
            </c:strRef>
          </c:cat>
          <c:val>
            <c:numRef>
              <c:f>'chart data'!$C$3:$C$10</c:f>
              <c:numCache>
                <c:formatCode>_("$"* #,##0_);_("$"* \(#,##0\);_("$"* "-"??_);_(@_)</c:formatCode>
                <c:ptCount val="8"/>
                <c:pt idx="0">
                  <c:v>1833666</c:v>
                </c:pt>
                <c:pt idx="1">
                  <c:v>1041744</c:v>
                </c:pt>
                <c:pt idx="2">
                  <c:v>104450</c:v>
                </c:pt>
                <c:pt idx="3">
                  <c:v>56500</c:v>
                </c:pt>
                <c:pt idx="4">
                  <c:v>25500</c:v>
                </c:pt>
                <c:pt idx="5">
                  <c:v>1000</c:v>
                </c:pt>
                <c:pt idx="6">
                  <c:v>12250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670-4311-B23B-927F7DAE4C6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43552542043355"/>
          <c:y val="5.3299792543331823E-2"/>
          <c:w val="0.58399326820258579"/>
          <c:h val="0.87039998116499917"/>
        </c:manualLayout>
      </c:layout>
      <c:pie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24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21835-7FD5-47C9-BF7A-236A8EDFE05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327B6-A9D8-4891-87A2-9EA4BCFF0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27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2D1B7F-AEA4-48F3-B3BB-055C6960BDC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7DB8FE7-B0E1-4184-9E4A-DB612262C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5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Street rehabilitation and maintenance remain #1 priority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83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drop in reserves from 2014 to 2015 is due to the creation of improvement funds.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82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48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not include commercial/industrial construction and other improvements. Total add to tax base for 2023 about 11 million.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21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31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home value increase 23%.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38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tax increase 4.5% - average increase $42.20 from about $20 to just over $120.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5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Council approved a comprehensive street improvement program; Continues to make transfers to improvement funds; and the creation of a new “municipal facility” fund to address aging building infrastructure.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98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91% of the general fund revenue is from the property tax and intergovernmental aid.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9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Public safety, which is fire and police, accounts for the majority of the general fund spending. To balance the budget, there will be planned use of GF reserves.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0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Council wages and training; convert PT employee to FT; move street maintenance materials to improvement fund; inflation at 7%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36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Debt levy up $246,053 over 2022.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99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27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need to levy $192,216 for the 2015A and general capital fund. 2021A will have principal included in 2023.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08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25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30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34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9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7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1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5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44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7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2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73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EC263-8377-490F-A3BA-CF04AB61576D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7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49425"/>
            <a:ext cx="7696200" cy="1470025"/>
          </a:xfrm>
        </p:spPr>
        <p:txBody>
          <a:bodyPr>
            <a:noAutofit/>
          </a:bodyPr>
          <a:lstStyle/>
          <a:p>
            <a:r>
              <a:rPr lang="en-US" sz="6000" dirty="0"/>
              <a:t>TRUTH IN TAXATION HEARING</a:t>
            </a:r>
            <a:br>
              <a:rPr lang="en-US" sz="6000" dirty="0"/>
            </a:br>
            <a:r>
              <a:rPr lang="en-US" sz="6000" dirty="0"/>
              <a:t>2023 TAX LEVY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1066800"/>
          </a:xfrm>
        </p:spPr>
        <p:txBody>
          <a:bodyPr>
            <a:normAutofit/>
          </a:bodyPr>
          <a:lstStyle/>
          <a:p>
            <a:r>
              <a:rPr lang="en-US" sz="4800" dirty="0"/>
              <a:t>December 5, 2022</a:t>
            </a:r>
          </a:p>
        </p:txBody>
      </p:sp>
    </p:spTree>
    <p:extLst>
      <p:ext uri="{BB962C8B-B14F-4D97-AF65-F5344CB8AC3E}">
        <p14:creationId xmlns:p14="http://schemas.microsoft.com/office/powerpoint/2010/main" val="1261436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General Obligation Debt Payment</a:t>
            </a:r>
            <a:br>
              <a:rPr lang="en-US" dirty="0"/>
            </a:br>
            <a:r>
              <a:rPr lang="en-US" dirty="0"/>
              <a:t>Levy Supported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4638370"/>
              </p:ext>
            </p:extLst>
          </p:nvPr>
        </p:nvGraphicFramePr>
        <p:xfrm>
          <a:off x="304800" y="1676400"/>
          <a:ext cx="8686801" cy="23585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0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5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5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5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57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2022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2023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Change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326 2012 A Refunding*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 157,912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 158,472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         560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327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2015 A 5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Street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134,509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136,189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1,680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r>
                        <a:rPr lang="en-US" sz="1600" dirty="0"/>
                        <a:t>328 2021A Street Improvement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 $          64,111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 $         213,913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 $          149,802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329 2022A Lease Revenue Bond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85,052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            85,052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29951255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 $         356, 532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 $         593,626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 $         237,094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2012A Refinancing – no levy needed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9423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A34DF-8952-077E-06DD-6CEE8ADEB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Debt Levy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0452141-2464-0CB9-B4B8-A4D4D1012E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8120163"/>
              </p:ext>
            </p:extLst>
          </p:nvPr>
        </p:nvGraphicFramePr>
        <p:xfrm>
          <a:off x="457200" y="1600200"/>
          <a:ext cx="7772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40816798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81355608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935493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7274634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Difference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921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401 Capital Fund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$138,000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$57,601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($80,399)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76437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327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2015 A 5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Street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$54,261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$57,201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$2,490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42484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328 2021A Street Improvement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$158,016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$158,016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24977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329 2022A Lease Revenue Bond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$85,052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$85,052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34937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$192,261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$357,870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$165,609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79445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3328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 Fund Undesignated Reserves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5E4D049-458E-DD15-9A86-F5B24EECC1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901018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0585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8196D-249F-4CD3-8EBB-78165801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 FUND BALANCES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8A6C162-F96C-4176-BE8D-C688FDF1E5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1048918"/>
              </p:ext>
            </p:extLst>
          </p:nvPr>
        </p:nvGraphicFramePr>
        <p:xfrm>
          <a:off x="457200" y="1600200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215353609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7367131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12/31/22 ESTIMATED BALANCE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691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Street Improvement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$832,395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013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Park Improvement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$225,450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929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$41,736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822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$34,207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895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$1,133,788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159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104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BF1B6-024A-4FEB-B690-5CAB9B006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Added Value due to New Home Construction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3955911-7002-4222-9B27-CFE8FB778D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9817921"/>
              </p:ext>
            </p:extLst>
          </p:nvPr>
        </p:nvGraphicFramePr>
        <p:xfrm>
          <a:off x="457200" y="1600200"/>
          <a:ext cx="822960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132084139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3321566837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70508619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345520703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33359665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Year Built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homes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Estimated Market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Taxable Market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70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$1,358,000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$13,580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57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$3,785,000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$37,850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230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$3,686,270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$36,862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032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$2,881,000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$28,810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653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$8,761,000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$87,610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369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$6,719,000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$67,190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542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$3,653,000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$36,530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615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275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3223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Property Tax is Figured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400" dirty="0"/>
              <a:t>County Sets the value of your property</a:t>
            </a:r>
          </a:p>
          <a:p>
            <a:pPr marL="457200" indent="-457200">
              <a:buAutoNum type="arabicPeriod"/>
            </a:pPr>
            <a:r>
              <a:rPr lang="en-US" sz="2400" dirty="0"/>
              <a:t>Taxing authority establishes their budget</a:t>
            </a:r>
          </a:p>
          <a:p>
            <a:pPr marL="457200" indent="-457200">
              <a:buAutoNum type="arabicPeriod"/>
            </a:pPr>
            <a:r>
              <a:rPr lang="en-US" sz="2400" dirty="0"/>
              <a:t>Budget determines levy requirement – total expenditures – less program revenue = levy</a:t>
            </a:r>
          </a:p>
          <a:p>
            <a:pPr marL="457200" indent="-457200">
              <a:buAutoNum type="arabicPeriod"/>
            </a:pPr>
            <a:r>
              <a:rPr lang="en-US" sz="2400" dirty="0"/>
              <a:t>Total taxable value – residential, commercial, etc. determines tax rate</a:t>
            </a:r>
          </a:p>
          <a:p>
            <a:pPr marL="457200" indent="-457200">
              <a:buAutoNum type="arabicPeriod"/>
            </a:pPr>
            <a:r>
              <a:rPr lang="en-US" sz="2400" dirty="0"/>
              <a:t>Tax rate applied to individual taxable value</a:t>
            </a:r>
          </a:p>
          <a:p>
            <a:pPr marL="457200" indent="-457200">
              <a:buAutoNum type="arabicPeriod"/>
            </a:pPr>
            <a:r>
              <a:rPr lang="en-US" sz="2400" dirty="0"/>
              <a:t>Taxable value = Market value – market value exclusion x class rate [residential class rate =1%]</a:t>
            </a:r>
          </a:p>
          <a:p>
            <a:pPr marL="457200" indent="-457200">
              <a:buAutoNum type="arabicPeriod"/>
            </a:pPr>
            <a:r>
              <a:rPr lang="en-US" sz="2400" dirty="0"/>
              <a:t>Share of levy = taxable value x city tax rate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1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Rate History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CA625A2-529C-479F-A5B8-7AB25783A6A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7609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C8A6F-6634-4469-8D89-8CB11D5B7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2022 Tax to Estimated 2023 City Tax</a:t>
            </a:r>
            <a:br>
              <a:rPr lang="en-US" sz="3200" dirty="0"/>
            </a:br>
            <a:r>
              <a:rPr lang="en-US" sz="1600" dirty="0"/>
              <a:t>EMV= Estimated Market Value. HMVE=Homestead Market Value Exclusion</a:t>
            </a:r>
            <a:endParaRPr lang="en-US" sz="3200" dirty="0"/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0B8AB172-325C-4D0D-8E16-BD4BF88C98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1157362"/>
              </p:ext>
            </p:extLst>
          </p:nvPr>
        </p:nvGraphicFramePr>
        <p:xfrm>
          <a:off x="457200" y="1600200"/>
          <a:ext cx="8229599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3179393648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967442510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260259725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1638970209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68677080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1825137606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3010654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HMVE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Net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Tax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Tax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Est. Tax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674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$75,200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$30,100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$45,100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$451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67.049%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$302.39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125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$92,400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$28,500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$63,900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$639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63.206%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$403.89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469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22.9%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(5.6%)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41.7%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41.7%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(3.843%)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33.57%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07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$84,700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$29,600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$55,100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$551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67.049%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$369.44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3751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$99,800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$28,200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$71,600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$716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63.206%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$452.55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918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17.83%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(4.7%)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29.95%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29.95%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(3.843%)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22.5%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903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$115,600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$27,700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$87,900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$879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67.049%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$589.36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856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$144,000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$27,100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$119,720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$1,197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63.206%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$756.58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505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24.6%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(12.35%)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36.2%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36.2%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(3.843%)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28.37%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616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$127,600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$26,600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$101,000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$1,010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67.049%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$677.19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203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$158,800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$22,900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$135,900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$1,359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63.206%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$858.97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19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24.5%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(13.73%)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34.5%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34.5%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(3.843%)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26.84%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592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350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2EB3-3338-4300-9D50-3EF0A4FDE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dirty="0"/>
              <a:t>Tax comparison continued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0D727A0-CB2C-400A-A5A1-BF210899F4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4479730"/>
              </p:ext>
            </p:extLst>
          </p:nvPr>
        </p:nvGraphicFramePr>
        <p:xfrm>
          <a:off x="457200" y="1600200"/>
          <a:ext cx="8229599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2589402947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409074296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63630050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424722752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4067087873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786628581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4402322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HMVE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Est. Tax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50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$176,800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$22,400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$154,400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$1,544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67.049%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$1,035.24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7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$221,200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$17,300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$203,900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$2,039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63.206%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$1,288.77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681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25.11%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(22.6%)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(3.843%)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24.49%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952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$239,800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$15,700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$224,100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$2,241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67.049%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$1,502.57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690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$297,200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$286,700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$2,867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63.206%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$1,812.12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582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(32.9%)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(3.843%)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147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$334,900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$328,000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$3,280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67.049%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$2,199.21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176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$424,000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$424,000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$4,240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63.206%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$2,679.93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416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(100%)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(3.843%)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21.86%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413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$432,200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$432,200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$4,322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67.049%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$2,897.86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466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$540,900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$540,900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$5,409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63.206%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$3,418.81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956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(3.843%)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19.98%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12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3650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7962"/>
            <a:ext cx="7772400" cy="1362075"/>
          </a:xfrm>
        </p:spPr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938420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Meeting 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89037"/>
            <a:ext cx="8229600" cy="5287963"/>
          </a:xfrm>
        </p:spPr>
        <p:txBody>
          <a:bodyPr>
            <a:noAutofit/>
          </a:bodyPr>
          <a:lstStyle/>
          <a:p>
            <a:r>
              <a:rPr lang="en-US" dirty="0"/>
              <a:t>Provide an overview of the general fund, tax levy, and answer resident questions.</a:t>
            </a:r>
          </a:p>
          <a:p>
            <a:r>
              <a:rPr lang="en-US" dirty="0"/>
              <a:t>Presentation will cover:</a:t>
            </a:r>
          </a:p>
          <a:p>
            <a:pPr lvl="1"/>
            <a:r>
              <a:rPr lang="en-US" sz="2400" dirty="0"/>
              <a:t>Overview of General Fund</a:t>
            </a:r>
          </a:p>
          <a:p>
            <a:pPr marL="457200" lvl="1" indent="0">
              <a:buNone/>
            </a:pPr>
            <a:r>
              <a:rPr lang="en-US" sz="2400" dirty="0"/>
              <a:t>   Budget</a:t>
            </a:r>
          </a:p>
          <a:p>
            <a:pPr lvl="1"/>
            <a:r>
              <a:rPr lang="en-US" sz="2400" dirty="0"/>
              <a:t>Details on Levy</a:t>
            </a:r>
          </a:p>
          <a:p>
            <a:pPr lvl="1"/>
            <a:r>
              <a:rPr lang="en-US" sz="2400" dirty="0"/>
              <a:t>Questions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4D656-AC19-4FBA-99C8-58BB51B2C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326376"/>
            <a:ext cx="2955165" cy="411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86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2023 Priorities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3810000" cy="4525963"/>
          </a:xfrm>
        </p:spPr>
        <p:txBody>
          <a:bodyPr>
            <a:normAutofit/>
          </a:bodyPr>
          <a:lstStyle/>
          <a:p>
            <a:r>
              <a:rPr lang="en-US" dirty="0"/>
              <a:t>Sidewalks &amp; trails</a:t>
            </a:r>
          </a:p>
          <a:p>
            <a:r>
              <a:rPr lang="en-US" dirty="0"/>
              <a:t>Mosquito Control</a:t>
            </a:r>
          </a:p>
          <a:p>
            <a:r>
              <a:rPr lang="en-US" dirty="0"/>
              <a:t>Improve Playground &amp; Park Facilities</a:t>
            </a:r>
          </a:p>
          <a:p>
            <a:r>
              <a:rPr lang="en-US" dirty="0"/>
              <a:t>City Wide Clean-up</a:t>
            </a:r>
          </a:p>
          <a:p>
            <a:r>
              <a:rPr lang="en-US" dirty="0"/>
              <a:t>Blight / Nuisance Enforcement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125" t="18566" r="54522" b="12316"/>
          <a:stretch>
            <a:fillRect/>
          </a:stretch>
        </p:blipFill>
        <p:spPr bwMode="auto">
          <a:xfrm>
            <a:off x="4495800" y="1204118"/>
            <a:ext cx="3962400" cy="4449763"/>
          </a:xfrm>
          <a:prstGeom prst="rect">
            <a:avLst/>
          </a:prstGeom>
          <a:noFill/>
          <a:ln w="9525">
            <a:solidFill>
              <a:srgbClr val="006C3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9659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priorities are met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en-US" dirty="0"/>
              <a:t>Advisory board planning.</a:t>
            </a:r>
          </a:p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en-US" dirty="0"/>
              <a:t>Planned transfers to improvement funds.</a:t>
            </a:r>
          </a:p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en-US" dirty="0"/>
              <a:t>Applying for grants.</a:t>
            </a:r>
          </a:p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en-US" dirty="0"/>
              <a:t>More proactive enforcement of nuisance violations.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Arial" panose="020B0604020202020204" pitchFamily="34" charset="0"/>
              <a:buAutoNum type="arabicParenR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657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5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2023 General Fund Budget</a:t>
            </a:r>
            <a:br>
              <a:rPr lang="en-US" dirty="0"/>
            </a:br>
            <a:r>
              <a:rPr lang="en-US" dirty="0"/>
              <a:t>Revenue $3,075,110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6928901"/>
              </p:ext>
            </p:extLst>
          </p:nvPr>
        </p:nvGraphicFramePr>
        <p:xfrm>
          <a:off x="457200" y="1371596"/>
          <a:ext cx="8229600" cy="5257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8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302096"/>
              </p:ext>
            </p:extLst>
          </p:nvPr>
        </p:nvGraphicFramePr>
        <p:xfrm>
          <a:off x="762000" y="1600200"/>
          <a:ext cx="76962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8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685688"/>
              </p:ext>
            </p:extLst>
          </p:nvPr>
        </p:nvGraphicFramePr>
        <p:xfrm>
          <a:off x="838201" y="1864518"/>
          <a:ext cx="7543800" cy="4383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930526-5E33-487A-83D9-0901E5F901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0022515"/>
              </p:ext>
            </p:extLst>
          </p:nvPr>
        </p:nvGraphicFramePr>
        <p:xfrm>
          <a:off x="761999" y="1600200"/>
          <a:ext cx="76962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930526-5E33-487A-83D9-0901E5F901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7231008"/>
              </p:ext>
            </p:extLst>
          </p:nvPr>
        </p:nvGraphicFramePr>
        <p:xfrm>
          <a:off x="761998" y="1600200"/>
          <a:ext cx="7848602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112245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Spending by Function</a:t>
            </a:r>
            <a:br>
              <a:rPr lang="en-US" dirty="0"/>
            </a:br>
            <a:r>
              <a:rPr lang="en-US" dirty="0"/>
              <a:t>$3,075,110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0457371"/>
              </p:ext>
            </p:extLst>
          </p:nvPr>
        </p:nvGraphicFramePr>
        <p:xfrm>
          <a:off x="457200" y="1600196"/>
          <a:ext cx="8229600" cy="5521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5816298"/>
              </p:ext>
            </p:extLst>
          </p:nvPr>
        </p:nvGraphicFramePr>
        <p:xfrm>
          <a:off x="685800" y="1600196"/>
          <a:ext cx="7772400" cy="4876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778391"/>
              </p:ext>
            </p:extLst>
          </p:nvPr>
        </p:nvGraphicFramePr>
        <p:xfrm>
          <a:off x="838200" y="1752600"/>
          <a:ext cx="7620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5585793"/>
              </p:ext>
            </p:extLst>
          </p:nvPr>
        </p:nvGraphicFramePr>
        <p:xfrm>
          <a:off x="914400" y="1676400"/>
          <a:ext cx="76200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7452286"/>
              </p:ext>
            </p:extLst>
          </p:nvPr>
        </p:nvGraphicFramePr>
        <p:xfrm>
          <a:off x="1081088" y="1600197"/>
          <a:ext cx="7453312" cy="4648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93040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Expenditures By Department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867100"/>
              </p:ext>
            </p:extLst>
          </p:nvPr>
        </p:nvGraphicFramePr>
        <p:xfrm>
          <a:off x="533400" y="1676400"/>
          <a:ext cx="8001000" cy="39738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3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8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EXPENDITURES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Percent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8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Budget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Budget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Change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COUNCIL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  18,515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  24,723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33.53%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ELECTIONS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   26,079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  18,306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(29.81%)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ADMINISTRATION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309,137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373,270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20.41%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PLANNING AND ZONING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155,452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173,160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11.39%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POLICE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1,075,524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1,167,167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8.52%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FIRE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170,166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176,818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3.91%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STREETS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435,239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414,606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(4.74%)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SNOW AND ICE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     58,000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     82,000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41.38%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841239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PARKS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  143,146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  155,367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8.53%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LIBRARY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  21,975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  22,675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UNALLOCATED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434,500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467,019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TOTAL GENERAL FUND 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$2,847,743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$3,075,110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6.82%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2382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Levy (general &amp; debt) $2,174,536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6448433"/>
              </p:ext>
            </p:extLst>
          </p:nvPr>
        </p:nvGraphicFramePr>
        <p:xfrm>
          <a:off x="762000" y="2057399"/>
          <a:ext cx="7620000" cy="4251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5584204"/>
              </p:ext>
            </p:extLst>
          </p:nvPr>
        </p:nvGraphicFramePr>
        <p:xfrm>
          <a:off x="762000" y="1524000"/>
          <a:ext cx="76200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27486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4BC5-FB10-4CCE-AACF-DC34E1C3C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levy up 20.7% from 2022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FD43C32-C5B4-4357-B81D-2A4E4FBC0F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02724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7055</TotalTime>
  <Words>1170</Words>
  <Application>Microsoft Office PowerPoint</Application>
  <PresentationFormat>On-screen Show (4:3)</PresentationFormat>
  <Paragraphs>416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TRUTH IN TAXATION HEARING 2023 TAX LEVY</vt:lpstr>
      <vt:lpstr>Meeting Purpose</vt:lpstr>
      <vt:lpstr>2023 Priorities</vt:lpstr>
      <vt:lpstr>How priorities are met</vt:lpstr>
      <vt:lpstr>2023 General Fund Budget Revenue $3,075,110</vt:lpstr>
      <vt:lpstr>Spending by Function $3,075,110</vt:lpstr>
      <vt:lpstr>Expenditures By Department</vt:lpstr>
      <vt:lpstr>Total Levy (general &amp; debt) $2,174,536</vt:lpstr>
      <vt:lpstr>Total levy up 20.7% from 2022</vt:lpstr>
      <vt:lpstr>General Obligation Debt Payment Levy Supported</vt:lpstr>
      <vt:lpstr>Debt Levy</vt:lpstr>
      <vt:lpstr>General Fund Undesignated Reserves</vt:lpstr>
      <vt:lpstr>IMPROVEMENT FUND BALANCES</vt:lpstr>
      <vt:lpstr>Added Value due to New Home Construction</vt:lpstr>
      <vt:lpstr>How Property Tax is Figured</vt:lpstr>
      <vt:lpstr>Tax Rate History</vt:lpstr>
      <vt:lpstr>2022 Tax to Estimated 2023 City Tax EMV= Estimated Market Value. HMVE=Homestead Market Value Exclusion</vt:lpstr>
      <vt:lpstr>Tax comparison continued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 TRUTH IN TAXATION HEARING</dc:title>
  <dc:creator>Brian Heck</dc:creator>
  <cp:lastModifiedBy>Patti Soukup</cp:lastModifiedBy>
  <cp:revision>205</cp:revision>
  <cp:lastPrinted>2022-11-01T22:45:52Z</cp:lastPrinted>
  <dcterms:created xsi:type="dcterms:W3CDTF">2014-10-16T13:20:01Z</dcterms:created>
  <dcterms:modified xsi:type="dcterms:W3CDTF">2022-11-30T19:23:22Z</dcterms:modified>
</cp:coreProperties>
</file>