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5.xml" ContentType="application/vnd.openxmlformats-officedocument.presentationml.notesSlid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8.xml" ContentType="application/vnd.openxmlformats-officedocument.presentationml.notesSlid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8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60" r:id="rId4"/>
    <p:sldId id="283" r:id="rId5"/>
    <p:sldId id="270" r:id="rId6"/>
    <p:sldId id="285" r:id="rId7"/>
    <p:sldId id="305" r:id="rId8"/>
    <p:sldId id="273" r:id="rId9"/>
    <p:sldId id="281" r:id="rId10"/>
    <p:sldId id="297" r:id="rId11"/>
    <p:sldId id="274" r:id="rId12"/>
    <p:sldId id="304" r:id="rId13"/>
    <p:sldId id="269" r:id="rId14"/>
    <p:sldId id="302" r:id="rId15"/>
    <p:sldId id="299" r:id="rId16"/>
    <p:sldId id="286" r:id="rId17"/>
    <p:sldId id="295" r:id="rId18"/>
    <p:sldId id="300" r:id="rId19"/>
    <p:sldId id="303" r:id="rId20"/>
    <p:sldId id="296" r:id="rId2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C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1" autoAdjust="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mdc10\users\bheck\Documents\Brian%20Heck\Finance\2019\2019%20Draf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mdc11\Shares\Users\bheck\Documents\Brian%20Heck\Finance\2024\2024%20Draft%203%20Budget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mdc11\Shares\Users\bheck\Documents\Brian%20Heck\Finance\2024\2024%20Draft%203%20Budget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mdc10\users\BHeck\Documents\Brian%20Heck\Finance\2020%20Budget\2020%20Final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mdc11\Shares\Users\Bheck\Documents\Brian%20Heck\Finance\2022\2022%20Draft%202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mdc11\Shares\Users\Bheck\Documents\Brian%20Heck\Finance\2023\2023-2024%20Preliminary%20Budget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mdc11\Shares\Users\bheck\Documents\Brian%20Heck\Finance\2024\2024%20Draft%203%20Budget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mdc11\Shares\Users\bheck\Documents\Brian%20Heck\Finance\2024\2024%20Draft%203%20Budget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mdc11\Shares\Users\bheck\Documents\Brian%20Heck\Finance\TNT\TNT%201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mdc11\Shares\Users\bheck\Documents\Brian%20Heck\Finance\2024\2024%20Draft%203%20Budget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comdc10\users\bheck\Documents\Brian%20Heck\Finance\2020%20Budget\2020%20Draft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mdc10\users\BHeck\Documents\Brian%20Heck\Finance\2020%20Budget\2020%20Fina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mdc11\Shares\Users\Bheck\Documents\Brian%20Heck\Finance\2022\2022%20Draft%20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mdc11\Shares\Users\bheck\Documents\Brian%20Heck\Finance\2024\2024%20Draft%203%20Budget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mdc10\users\bheck\Documents\Brian%20Heck\Finance\2019\2019%20Draft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mdc10\users\bheck\Documents\Brian%20Heck\Finance\2020%20Budget\2020%20Draft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mdc10\users\BHeck\Documents\Brian%20Heck\Finance\2020%20Budget\2020%20Final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mdc11\Shares\Users\Bheck\Documents\Brian%20Heck\Finance\2022\2022%20Draft%202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53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'chart data'!$D$13</c:f>
              <c:strCache>
                <c:ptCount val="1"/>
                <c:pt idx="0">
                  <c:v>2024 Draft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166B-4B7B-B6B4-AA24AD3C06B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166B-4B7B-B6B4-AA24AD3C06B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166B-4B7B-B6B4-AA24AD3C06B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166B-4B7B-B6B4-AA24AD3C06B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166B-4B7B-B6B4-AA24AD3C06B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166B-4B7B-B6B4-AA24AD3C06B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166B-4B7B-B6B4-AA24AD3C06B0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166B-4B7B-B6B4-AA24AD3C06B0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166B-4B7B-B6B4-AA24AD3C06B0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166B-4B7B-B6B4-AA24AD3C06B0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166B-4B7B-B6B4-AA24AD3C06B0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166B-4B7B-B6B4-AA24AD3C06B0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'chart data'!$A$14:$A$19</c:f>
              <c:strCache>
                <c:ptCount val="6"/>
                <c:pt idx="0">
                  <c:v>General Government</c:v>
                </c:pt>
                <c:pt idx="1">
                  <c:v>Public Safety</c:v>
                </c:pt>
                <c:pt idx="2">
                  <c:v>Streets and Highway</c:v>
                </c:pt>
                <c:pt idx="3">
                  <c:v>Culture and Recreation</c:v>
                </c:pt>
                <c:pt idx="4">
                  <c:v>Miscellaneous</c:v>
                </c:pt>
                <c:pt idx="5">
                  <c:v>Operating Transfers</c:v>
                </c:pt>
              </c:strCache>
            </c:strRef>
          </c:cat>
          <c:val>
            <c:numRef>
              <c:f>'chart data'!$D$14:$D$19</c:f>
              <c:numCache>
                <c:formatCode>_("$"* #,##0_);_("$"* \(#,##0\);_("$"* "-"??_);_(@_)</c:formatCode>
                <c:ptCount val="6"/>
                <c:pt idx="0">
                  <c:v>688880.67999999993</c:v>
                </c:pt>
                <c:pt idx="1">
                  <c:v>1591741.79</c:v>
                </c:pt>
                <c:pt idx="2">
                  <c:v>543184.54</c:v>
                </c:pt>
                <c:pt idx="3">
                  <c:v>211828.01</c:v>
                </c:pt>
                <c:pt idx="4">
                  <c:v>134682</c:v>
                </c:pt>
                <c:pt idx="5">
                  <c:v>310000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66B-4B7B-B6B4-AA24AD3C06B0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'chart data'!$A$98</c:f>
              <c:strCache>
                <c:ptCount val="1"/>
                <c:pt idx="0">
                  <c:v>Labor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'chart data'!$B$97:$C$97</c:f>
              <c:numCache>
                <c:formatCode>General</c:formatCode>
                <c:ptCount val="2"/>
                <c:pt idx="0">
                  <c:v>2024</c:v>
                </c:pt>
                <c:pt idx="1">
                  <c:v>2023</c:v>
                </c:pt>
              </c:numCache>
            </c:numRef>
          </c:cat>
          <c:val>
            <c:numRef>
              <c:f>'chart data'!$B$98:$C$98</c:f>
              <c:numCache>
                <c:formatCode>_("$"* #,##0.00_);_("$"* \(#,##0.00\);_("$"* "-"??_);_(@_)</c:formatCode>
                <c:ptCount val="2"/>
                <c:pt idx="0">
                  <c:v>2153818</c:v>
                </c:pt>
                <c:pt idx="1">
                  <c:v>1833315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A9-481B-90BF-0D89DA04FE24}"/>
            </c:ext>
          </c:extLst>
        </c:ser>
        <c:ser>
          <c:idx val="1"/>
          <c:order val="1"/>
          <c:tx>
            <c:strRef>
              <c:f>'chart data'!$A$99</c:f>
              <c:strCache>
                <c:ptCount val="1"/>
                <c:pt idx="0">
                  <c:v>Operations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'chart data'!$B$97:$C$97</c:f>
              <c:numCache>
                <c:formatCode>General</c:formatCode>
                <c:ptCount val="2"/>
                <c:pt idx="0">
                  <c:v>2024</c:v>
                </c:pt>
                <c:pt idx="1">
                  <c:v>2023</c:v>
                </c:pt>
              </c:numCache>
            </c:numRef>
          </c:cat>
          <c:val>
            <c:numRef>
              <c:f>'chart data'!$B$99:$C$99</c:f>
              <c:numCache>
                <c:formatCode>_("$"* #,##0.00_);_("$"* \(#,##0.00\);_("$"* "-"??_);_(@_)</c:formatCode>
                <c:ptCount val="2"/>
                <c:pt idx="0">
                  <c:v>1016499</c:v>
                </c:pt>
                <c:pt idx="1">
                  <c:v>942521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A9-481B-90BF-0D89DA04FE2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882189312"/>
        <c:axId val="882191832"/>
      </c:barChart>
      <c:catAx>
        <c:axId val="8821893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2191832"/>
        <c:crosses val="autoZero"/>
        <c:auto val="1"/>
        <c:lblAlgn val="ctr"/>
        <c:lblOffset val="100"/>
        <c:noMultiLvlLbl val="0"/>
      </c:catAx>
      <c:valAx>
        <c:axId val="882191832"/>
        <c:scaling>
          <c:orientation val="minMax"/>
        </c:scaling>
        <c:delete val="1"/>
        <c:axPos val="l"/>
        <c:numFmt formatCode="_(&quot;$&quot;* #,##0.00_);_(&quot;$&quot;* \(#,##0.00\);_(&quot;$&quot;* &quot;-&quot;??_);_(@_)" sourceLinked="1"/>
        <c:majorTickMark val="none"/>
        <c:minorTickMark val="none"/>
        <c:tickLblPos val="nextTo"/>
        <c:crossAx val="882189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011B-45A2-BAA6-DAD2158C277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011B-45A2-BAA6-DAD2158C2777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011B-45A2-BAA6-DAD2158C2777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011B-45A2-BAA6-DAD2158C2777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'chart data'!$A$36:$A$37</c:f>
              <c:strCache>
                <c:ptCount val="2"/>
                <c:pt idx="0">
                  <c:v>General Levy</c:v>
                </c:pt>
                <c:pt idx="1">
                  <c:v>Debt Levy</c:v>
                </c:pt>
              </c:strCache>
            </c:strRef>
          </c:cat>
          <c:val>
            <c:numRef>
              <c:f>'chart data'!$B$36:$B$37</c:f>
              <c:numCache>
                <c:formatCode>_("$"* #,##0_);_("$"* \(#,##0\);_("$"* "-"??_);_(@_)</c:formatCode>
                <c:ptCount val="2"/>
                <c:pt idx="0">
                  <c:v>2059647</c:v>
                </c:pt>
                <c:pt idx="1">
                  <c:v>396270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11B-45A2-BAA6-DAD2158C2777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'chart data'!$A$55</c:f>
              <c:strCache>
                <c:ptCount val="1"/>
                <c:pt idx="0">
                  <c:v>General Levy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'chart data'!$D$53:$M$53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  <c:extLst/>
            </c:numRef>
          </c:cat>
          <c:val>
            <c:numRef>
              <c:f>'chart data'!$D$55:$M$55</c:f>
              <c:numCache>
                <c:formatCode>_("$"* #,##0_);_("$"* \(#,##0\);_("$"* "-"??_);_(@_)</c:formatCode>
                <c:ptCount val="10"/>
                <c:pt idx="0">
                  <c:v>1160874</c:v>
                </c:pt>
                <c:pt idx="1">
                  <c:v>1160874</c:v>
                </c:pt>
                <c:pt idx="2">
                  <c:v>1160874</c:v>
                </c:pt>
                <c:pt idx="3">
                  <c:v>1247940</c:v>
                </c:pt>
                <c:pt idx="4">
                  <c:v>1335296</c:v>
                </c:pt>
                <c:pt idx="5">
                  <c:v>1415414</c:v>
                </c:pt>
                <c:pt idx="6">
                  <c:v>1493262</c:v>
                </c:pt>
                <c:pt idx="7">
                  <c:v>1609944</c:v>
                </c:pt>
                <c:pt idx="8">
                  <c:v>1816666</c:v>
                </c:pt>
                <c:pt idx="9">
                  <c:v>2059647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8135-470E-BE4C-EAA66A172471}"/>
            </c:ext>
          </c:extLst>
        </c:ser>
        <c:ser>
          <c:idx val="1"/>
          <c:order val="1"/>
          <c:tx>
            <c:strRef>
              <c:f>'chart data'!$A$56</c:f>
              <c:strCache>
                <c:ptCount val="1"/>
                <c:pt idx="0">
                  <c:v>Debt Levy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'chart data'!$D$53:$M$53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  <c:extLst/>
            </c:numRef>
          </c:cat>
          <c:val>
            <c:numRef>
              <c:f>'chart data'!$D$56:$M$56</c:f>
              <c:numCache>
                <c:formatCode>_("$"* #,##0_);_("$"* \(#,##0\);_("$"* "-"??_);_(@_)</c:formatCode>
                <c:ptCount val="10"/>
                <c:pt idx="0">
                  <c:v>618144</c:v>
                </c:pt>
                <c:pt idx="1">
                  <c:v>622370</c:v>
                </c:pt>
                <c:pt idx="2">
                  <c:v>457830</c:v>
                </c:pt>
                <c:pt idx="3">
                  <c:v>350534</c:v>
                </c:pt>
                <c:pt idx="4">
                  <c:v>297371</c:v>
                </c:pt>
                <c:pt idx="5">
                  <c:v>190852</c:v>
                </c:pt>
                <c:pt idx="6">
                  <c:v>189216</c:v>
                </c:pt>
                <c:pt idx="7">
                  <c:v>192261</c:v>
                </c:pt>
                <c:pt idx="8">
                  <c:v>357870</c:v>
                </c:pt>
                <c:pt idx="9">
                  <c:v>396270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8135-470E-BE4C-EAA66A1724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51098584"/>
        <c:axId val="651092024"/>
      </c:lineChart>
      <c:catAx>
        <c:axId val="651098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1092024"/>
        <c:crosses val="autoZero"/>
        <c:auto val="1"/>
        <c:lblAlgn val="ctr"/>
        <c:lblOffset val="100"/>
        <c:noMultiLvlLbl val="0"/>
      </c:catAx>
      <c:valAx>
        <c:axId val="651092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109858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Fund Balance</a:t>
            </a:r>
          </a:p>
        </c:rich>
      </c:tx>
      <c:layout>
        <c:manualLayout>
          <c:xMode val="edge"/>
          <c:yMode val="edge"/>
          <c:x val="0.4011318897637795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349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Reserves!$H$3:$T$3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numCache>
            </c:numRef>
          </c:cat>
          <c:val>
            <c:numRef>
              <c:f>Reserves!$H$4:$T$4</c:f>
              <c:numCache>
                <c:formatCode>_("$"* #,##0_);_("$"* \(#,##0\);_("$"* "-"??_);_(@_)</c:formatCode>
                <c:ptCount val="13"/>
                <c:pt idx="0">
                  <c:v>-404210</c:v>
                </c:pt>
                <c:pt idx="1">
                  <c:v>-80805</c:v>
                </c:pt>
                <c:pt idx="2">
                  <c:v>304056</c:v>
                </c:pt>
                <c:pt idx="3">
                  <c:v>641592</c:v>
                </c:pt>
                <c:pt idx="4">
                  <c:v>1020505</c:v>
                </c:pt>
                <c:pt idx="5">
                  <c:v>737420</c:v>
                </c:pt>
                <c:pt idx="6">
                  <c:v>776056</c:v>
                </c:pt>
                <c:pt idx="7">
                  <c:v>888909</c:v>
                </c:pt>
                <c:pt idx="8">
                  <c:v>866739</c:v>
                </c:pt>
                <c:pt idx="9">
                  <c:v>900299</c:v>
                </c:pt>
                <c:pt idx="10">
                  <c:v>894615</c:v>
                </c:pt>
                <c:pt idx="11">
                  <c:v>839689</c:v>
                </c:pt>
                <c:pt idx="12">
                  <c:v>713527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E14-4B2F-901C-45E4638556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52684384"/>
        <c:axId val="852681104"/>
      </c:lineChart>
      <c:catAx>
        <c:axId val="852684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2681104"/>
        <c:crosses val="autoZero"/>
        <c:auto val="1"/>
        <c:lblAlgn val="ctr"/>
        <c:lblOffset val="100"/>
        <c:noMultiLvlLbl val="0"/>
      </c:catAx>
      <c:valAx>
        <c:axId val="852681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2684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Tax Rate History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6"/>
          <c:order val="6"/>
          <c:spPr>
            <a:gradFill rotWithShape="1">
              <a:gsLst>
                <a:gs pos="0">
                  <a:schemeClr val="accent1">
                    <a:lumMod val="60000"/>
                    <a:shade val="51000"/>
                    <a:satMod val="130000"/>
                  </a:schemeClr>
                </a:gs>
                <a:gs pos="80000">
                  <a:schemeClr val="accent1">
                    <a:lumMod val="60000"/>
                    <a:shade val="93000"/>
                    <a:satMod val="130000"/>
                  </a:schemeClr>
                </a:gs>
                <a:gs pos="100000">
                  <a:schemeClr val="accent1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'chart data'!$C$53:$M$53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  <c:extLst/>
            </c:numRef>
          </c:cat>
          <c:val>
            <c:numRef>
              <c:f>'chart data'!$C$59:$M$59</c:f>
              <c:numCache>
                <c:formatCode>0.000%</c:formatCode>
                <c:ptCount val="11"/>
                <c:pt idx="0">
                  <c:v>1.2426599578337634</c:v>
                </c:pt>
                <c:pt idx="1">
                  <c:v>1.1660431228403185</c:v>
                </c:pt>
                <c:pt idx="2">
                  <c:v>0.98975908796993939</c:v>
                </c:pt>
                <c:pt idx="3">
                  <c:v>0.89822358925641343</c:v>
                </c:pt>
                <c:pt idx="4">
                  <c:v>0.8182670271161262</c:v>
                </c:pt>
                <c:pt idx="5">
                  <c:v>0.77987213793511934</c:v>
                </c:pt>
                <c:pt idx="6">
                  <c:v>0.74014346083718208</c:v>
                </c:pt>
                <c:pt idx="7">
                  <c:v>0.68004379822260697</c:v>
                </c:pt>
                <c:pt idx="8">
                  <c:v>0.67049000000000003</c:v>
                </c:pt>
                <c:pt idx="9">
                  <c:v>0.63321860167147137</c:v>
                </c:pt>
                <c:pt idx="10">
                  <c:v>0.64215374558765848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5695-4DB7-BCA3-8F5151E439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915005040"/>
        <c:axId val="91499880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gradFill rotWithShape="1">
                    <a:gsLst>
                      <a:gs pos="0">
                        <a:schemeClr val="accent1">
                          <a:shade val="51000"/>
                          <a:satMod val="130000"/>
                        </a:schemeClr>
                      </a:gs>
                      <a:gs pos="80000">
                        <a:schemeClr val="accent1">
                          <a:shade val="93000"/>
                          <a:satMod val="130000"/>
                        </a:schemeClr>
                      </a:gs>
                      <a:gs pos="100000">
                        <a:schemeClr val="accent1">
                          <a:shade val="94000"/>
                          <a:satMod val="135000"/>
                        </a:schemeClr>
                      </a:gs>
                    </a:gsLst>
                    <a:lin ang="16200000" scaled="0"/>
                  </a:gradFill>
                  <a:ln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'chart data'!$C$53:$M$53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  <c:pt idx="10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'chart data'!$C$53:$L$53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5695-4DB7-BCA3-8F5151E439CF}"/>
                  </c:ext>
                </c:extLst>
              </c15:ser>
            </c15:filteredBarSeries>
            <c15:filteredBarSeries>
              <c15:ser>
                <c:idx val="1"/>
                <c:order val="1"/>
                <c:spPr>
                  <a:gradFill rotWithShape="1">
                    <a:gsLst>
                      <a:gs pos="0">
                        <a:schemeClr val="accent2">
                          <a:shade val="51000"/>
                          <a:satMod val="130000"/>
                        </a:schemeClr>
                      </a:gs>
                      <a:gs pos="80000">
                        <a:schemeClr val="accent2">
                          <a:shade val="93000"/>
                          <a:satMod val="130000"/>
                        </a:schemeClr>
                      </a:gs>
                      <a:gs pos="100000">
                        <a:schemeClr val="accent2">
                          <a:shade val="94000"/>
                          <a:satMod val="135000"/>
                        </a:schemeClr>
                      </a:gs>
                    </a:gsLst>
                    <a:lin ang="16200000" scaled="0"/>
                  </a:gradFill>
                  <a:ln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 data'!$C$53:$M$53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  <c:pt idx="10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 data'!$C$54:$L$54</c15:sqref>
                        </c15:formulaRef>
                      </c:ext>
                    </c:extLst>
                    <c:numCache>
                      <c:formatCode>_("$"* #,##0_);_("$"* \(#,##0\);_("$"* "-"??_);_(@_)</c:formatCode>
                      <c:ptCount val="10"/>
                      <c:pt idx="0">
                        <c:v>1440489</c:v>
                      </c:pt>
                      <c:pt idx="1">
                        <c:v>1525688</c:v>
                      </c:pt>
                      <c:pt idx="2">
                        <c:v>1801695</c:v>
                      </c:pt>
                      <c:pt idx="3">
                        <c:v>1802117</c:v>
                      </c:pt>
                      <c:pt idx="4">
                        <c:v>1953487</c:v>
                      </c:pt>
                      <c:pt idx="5">
                        <c:v>2093506</c:v>
                      </c:pt>
                      <c:pt idx="6">
                        <c:v>2170209</c:v>
                      </c:pt>
                      <c:pt idx="7">
                        <c:v>2474073</c:v>
                      </c:pt>
                      <c:pt idx="8">
                        <c:v>2650147</c:v>
                      </c:pt>
                      <c:pt idx="9">
                        <c:v>3434100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5695-4DB7-BCA3-8F5151E439CF}"/>
                  </c:ext>
                </c:extLst>
              </c15:ser>
            </c15:filteredBarSeries>
            <c15:filteredBarSeries>
              <c15:ser>
                <c:idx val="2"/>
                <c:order val="2"/>
                <c:spPr>
                  <a:gradFill rotWithShape="1">
                    <a:gsLst>
                      <a:gs pos="0">
                        <a:schemeClr val="accent3">
                          <a:shade val="51000"/>
                          <a:satMod val="130000"/>
                        </a:schemeClr>
                      </a:gs>
                      <a:gs pos="80000">
                        <a:schemeClr val="accent3">
                          <a:shade val="93000"/>
                          <a:satMod val="130000"/>
                        </a:schemeClr>
                      </a:gs>
                      <a:gs pos="100000">
                        <a:schemeClr val="accent3">
                          <a:shade val="94000"/>
                          <a:satMod val="135000"/>
                        </a:schemeClr>
                      </a:gs>
                    </a:gsLst>
                    <a:lin ang="16200000" scaled="0"/>
                  </a:gradFill>
                  <a:ln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 data'!$C$53:$M$53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  <c:pt idx="10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 data'!$C$55:$L$55</c15:sqref>
                        </c15:formulaRef>
                      </c:ext>
                    </c:extLst>
                    <c:numCache>
                      <c:formatCode>_("$"* #,##0_);_("$"* \(#,##0\);_("$"* "-"??_);_(@_)</c:formatCode>
                      <c:ptCount val="10"/>
                      <c:pt idx="0">
                        <c:v>1187746</c:v>
                      </c:pt>
                      <c:pt idx="1">
                        <c:v>1160874</c:v>
                      </c:pt>
                      <c:pt idx="2">
                        <c:v>1160874</c:v>
                      </c:pt>
                      <c:pt idx="3">
                        <c:v>1160874</c:v>
                      </c:pt>
                      <c:pt idx="4">
                        <c:v>1247940</c:v>
                      </c:pt>
                      <c:pt idx="5">
                        <c:v>1335296</c:v>
                      </c:pt>
                      <c:pt idx="6">
                        <c:v>1415414</c:v>
                      </c:pt>
                      <c:pt idx="7">
                        <c:v>1493262</c:v>
                      </c:pt>
                      <c:pt idx="8">
                        <c:v>1609944</c:v>
                      </c:pt>
                      <c:pt idx="9">
                        <c:v>1816666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5695-4DB7-BCA3-8F5151E439CF}"/>
                  </c:ext>
                </c:extLst>
              </c15:ser>
            </c15:filteredBarSeries>
            <c15:filteredBarSeries>
              <c15:ser>
                <c:idx val="3"/>
                <c:order val="3"/>
                <c:spPr>
                  <a:gradFill rotWithShape="1">
                    <a:gsLst>
                      <a:gs pos="0">
                        <a:schemeClr val="accent4">
                          <a:shade val="51000"/>
                          <a:satMod val="130000"/>
                        </a:schemeClr>
                      </a:gs>
                      <a:gs pos="80000">
                        <a:schemeClr val="accent4">
                          <a:shade val="93000"/>
                          <a:satMod val="130000"/>
                        </a:schemeClr>
                      </a:gs>
                      <a:gs pos="100000">
                        <a:schemeClr val="accent4">
                          <a:shade val="94000"/>
                          <a:satMod val="135000"/>
                        </a:schemeClr>
                      </a:gs>
                    </a:gsLst>
                    <a:lin ang="16200000" scaled="0"/>
                  </a:gradFill>
                  <a:ln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 data'!$C$53:$M$53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  <c:pt idx="10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 data'!$C$56:$L$56</c15:sqref>
                        </c15:formulaRef>
                      </c:ext>
                    </c:extLst>
                    <c:numCache>
                      <c:formatCode>_("$"* #,##0_);_("$"* \(#,##0\);_("$"* "-"??_);_(@_)</c:formatCode>
                      <c:ptCount val="10"/>
                      <c:pt idx="0">
                        <c:v>602292</c:v>
                      </c:pt>
                      <c:pt idx="1">
                        <c:v>618144</c:v>
                      </c:pt>
                      <c:pt idx="2">
                        <c:v>622370</c:v>
                      </c:pt>
                      <c:pt idx="3">
                        <c:v>457830</c:v>
                      </c:pt>
                      <c:pt idx="4">
                        <c:v>350534</c:v>
                      </c:pt>
                      <c:pt idx="5">
                        <c:v>297371</c:v>
                      </c:pt>
                      <c:pt idx="6">
                        <c:v>190852</c:v>
                      </c:pt>
                      <c:pt idx="7">
                        <c:v>189216</c:v>
                      </c:pt>
                      <c:pt idx="8">
                        <c:v>192261</c:v>
                      </c:pt>
                      <c:pt idx="9">
                        <c:v>357870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5695-4DB7-BCA3-8F5151E439CF}"/>
                  </c:ext>
                </c:extLst>
              </c15:ser>
            </c15:filteredBarSeries>
            <c15:filteredBarSeries>
              <c15:ser>
                <c:idx val="4"/>
                <c:order val="4"/>
                <c:spPr>
                  <a:gradFill rotWithShape="1">
                    <a:gsLst>
                      <a:gs pos="0">
                        <a:schemeClr val="accent5">
                          <a:shade val="51000"/>
                          <a:satMod val="130000"/>
                        </a:schemeClr>
                      </a:gs>
                      <a:gs pos="80000">
                        <a:schemeClr val="accent5">
                          <a:shade val="93000"/>
                          <a:satMod val="130000"/>
                        </a:schemeClr>
                      </a:gs>
                      <a:gs pos="100000">
                        <a:schemeClr val="accent5">
                          <a:shade val="94000"/>
                          <a:satMod val="135000"/>
                        </a:schemeClr>
                      </a:gs>
                    </a:gsLst>
                    <a:lin ang="16200000" scaled="0"/>
                  </a:gradFill>
                  <a:ln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 data'!$C$53:$M$53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  <c:pt idx="10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 data'!$C$57:$L$57</c15:sqref>
                        </c15:formulaRef>
                      </c:ext>
                    </c:extLst>
                    <c:numCache>
                      <c:formatCode>0.000%</c:formatCode>
                      <c:ptCount val="10"/>
                      <c:pt idx="0">
                        <c:v>0.41811634799016167</c:v>
                      </c:pt>
                      <c:pt idx="1">
                        <c:v>0.40515754204005011</c:v>
                      </c:pt>
                      <c:pt idx="2">
                        <c:v>0.3454358257085689</c:v>
                      </c:pt>
                      <c:pt idx="3">
                        <c:v>0.25405120755200689</c:v>
                      </c:pt>
                      <c:pt idx="4">
                        <c:v>0.17944014984486714</c:v>
                      </c:pt>
                      <c:pt idx="5">
                        <c:v>0.14204449378220077</c:v>
                      </c:pt>
                      <c:pt idx="6">
                        <c:v>8.794176044795686E-2</c:v>
                      </c:pt>
                      <c:pt idx="7">
                        <c:v>7.6479554160285484E-2</c:v>
                      </c:pt>
                      <c:pt idx="8">
                        <c:v>7.2547296432990321E-2</c:v>
                      </c:pt>
                      <c:pt idx="9">
                        <c:v>0.10421071022975452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5695-4DB7-BCA3-8F5151E439CF}"/>
                  </c:ext>
                </c:extLst>
              </c15:ser>
            </c15:filteredBarSeries>
            <c15:filteredBarSeries>
              <c15:ser>
                <c:idx val="5"/>
                <c:order val="5"/>
                <c:spPr>
                  <a:gradFill rotWithShape="1">
                    <a:gsLst>
                      <a:gs pos="0">
                        <a:schemeClr val="accent6">
                          <a:shade val="51000"/>
                          <a:satMod val="130000"/>
                        </a:schemeClr>
                      </a:gs>
                      <a:gs pos="80000">
                        <a:schemeClr val="accent6">
                          <a:shade val="93000"/>
                          <a:satMod val="130000"/>
                        </a:schemeClr>
                      </a:gs>
                      <a:gs pos="100000">
                        <a:schemeClr val="accent6">
                          <a:shade val="94000"/>
                          <a:satMod val="135000"/>
                        </a:schemeClr>
                      </a:gs>
                    </a:gsLst>
                    <a:lin ang="16200000" scaled="0"/>
                  </a:gradFill>
                  <a:ln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 data'!$C$53:$M$53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  <c:pt idx="10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 data'!$C$58:$L$58</c15:sqref>
                        </c15:formulaRef>
                      </c:ext>
                    </c:extLst>
                    <c:numCache>
                      <c:formatCode>0.000%</c:formatCode>
                      <c:ptCount val="10"/>
                      <c:pt idx="0">
                        <c:v>0.82454360984360175</c:v>
                      </c:pt>
                      <c:pt idx="1">
                        <c:v>0.76088558080026847</c:v>
                      </c:pt>
                      <c:pt idx="2">
                        <c:v>0.64432326226137049</c:v>
                      </c:pt>
                      <c:pt idx="3">
                        <c:v>0.64417238170440649</c:v>
                      </c:pt>
                      <c:pt idx="4">
                        <c:v>0.63882687727125909</c:v>
                      </c:pt>
                      <c:pt idx="5">
                        <c:v>0.63782764415291859</c:v>
                      </c:pt>
                      <c:pt idx="6">
                        <c:v>0.6522017003892252</c:v>
                      </c:pt>
                      <c:pt idx="7">
                        <c:v>0.60356424406232156</c:v>
                      </c:pt>
                      <c:pt idx="8">
                        <c:v>0.60749233910420819</c:v>
                      </c:pt>
                      <c:pt idx="9">
                        <c:v>0.52900789144171689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5695-4DB7-BCA3-8F5151E439CF}"/>
                  </c:ext>
                </c:extLst>
              </c15:ser>
            </c15:filteredBarSeries>
          </c:ext>
        </c:extLst>
      </c:barChart>
      <c:catAx>
        <c:axId val="915005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4998808"/>
        <c:crosses val="autoZero"/>
        <c:auto val="1"/>
        <c:lblAlgn val="ctr"/>
        <c:lblOffset val="100"/>
        <c:noMultiLvlLbl val="0"/>
      </c:catAx>
      <c:valAx>
        <c:axId val="914998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5005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2022 General Fund Revenue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929-441B-9C4C-3C4F3BE5237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929-441B-9C4C-3C4F3BE5237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929-441B-9C4C-3C4F3BE5237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929-441B-9C4C-3C4F3BE5237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929-441B-9C4C-3C4F3BE5237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929-441B-9C4C-3C4F3BE5237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929-441B-9C4C-3C4F3BE52377}"/>
              </c:ext>
            </c:extLst>
          </c:dPt>
          <c:dLbls>
            <c:dLbl>
              <c:idx val="8"/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929-441B-9C4C-3C4F3BE523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'chart data'!$A$3:$A$10</c:f>
              <c:strCache>
                <c:ptCount val="8"/>
                <c:pt idx="0">
                  <c:v>Property Taxes</c:v>
                </c:pt>
                <c:pt idx="1">
                  <c:v>Intergovernmental aid</c:v>
                </c:pt>
                <c:pt idx="2">
                  <c:v>Licenses and permits</c:v>
                </c:pt>
                <c:pt idx="3">
                  <c:v>Charges for service</c:v>
                </c:pt>
                <c:pt idx="4">
                  <c:v>Fines and Fees</c:v>
                </c:pt>
                <c:pt idx="5">
                  <c:v>Interest</c:v>
                </c:pt>
                <c:pt idx="6">
                  <c:v>Miscellaneous</c:v>
                </c:pt>
                <c:pt idx="7">
                  <c:v>Use of fund balance</c:v>
                </c:pt>
              </c:strCache>
            </c:strRef>
          </c:cat>
          <c:val>
            <c:numRef>
              <c:f>'chart data'!$D$3:$D$9</c:f>
              <c:numCache>
                <c:formatCode>_("$"* #,##0_);_("$"* \(#,##0\);_("$"* "-"??_);_(@_)</c:formatCode>
                <c:ptCount val="7"/>
                <c:pt idx="0">
                  <c:v>2076467</c:v>
                </c:pt>
                <c:pt idx="1">
                  <c:v>1200450</c:v>
                </c:pt>
                <c:pt idx="2">
                  <c:v>104450</c:v>
                </c:pt>
                <c:pt idx="3">
                  <c:v>56700</c:v>
                </c:pt>
                <c:pt idx="4">
                  <c:v>29000</c:v>
                </c:pt>
                <c:pt idx="5">
                  <c:v>1000</c:v>
                </c:pt>
                <c:pt idx="6">
                  <c:v>12250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2929-441B-9C4C-3C4F3BE52377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343552542043355"/>
          <c:y val="5.3299792543331823E-2"/>
          <c:w val="0.58399326820258579"/>
          <c:h val="0.87039998116499917"/>
        </c:manualLayout>
      </c:layout>
      <c:pieChart>
        <c:varyColors val="1"/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24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21835-7FD5-47C9-BF7A-236A8EDFE058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B327B6-A9D8-4891-87A2-9EA4BCFF0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7271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E2D1B7F-AEA4-48F3-B3BB-055C6960BDCE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7DB8FE7-B0E1-4184-9E4A-DB612262CD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51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Street rehabilitation and maintenance remain #1 priority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B8FE7-B0E1-4184-9E4A-DB612262CD9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2838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B8FE7-B0E1-4184-9E4A-DB612262CD9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0252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drop in reserves from 2014 to 2015 is due to the creation of improvement funds.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B8FE7-B0E1-4184-9E4A-DB612262CD9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2824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B8FE7-B0E1-4184-9E4A-DB612262CD9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489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Does not include commercial/industrial construction and other improvements. Total add to tax base for 2023 about 11 million.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B8FE7-B0E1-4184-9E4A-DB612262CD9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21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B8FE7-B0E1-4184-9E4A-DB612262CD9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310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Average home value increase 12.17%.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B8FE7-B0E1-4184-9E4A-DB612262CD9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5380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Average tax increase 16.02% - average increase $261.24. If value of property doesn’t increase, city share of tax increases about 1.5%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B8FE7-B0E1-4184-9E4A-DB612262CD9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155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Council approved a comprehensive street improvement program; Continues to make transfers to improvement funds; and the creation of a new “municipal facility” fund to address aging building infrastructure.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B8FE7-B0E1-4184-9E4A-DB612262CD9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398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91% of the general fund revenue is from the property tax and intergovernmental aid.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B8FE7-B0E1-4184-9E4A-DB612262CD9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69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Public safety, which is fire and police, accounts for the majority of the general fund spending. General Government consists of City Council, elections, administration, and planning</a:t>
            </a:r>
            <a:r>
              <a:rPr lang="en-US"/>
              <a:t>/zoning.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B8FE7-B0E1-4184-9E4A-DB612262CD9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60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Labor amounts to 67.57% of general fund expenditures. Increasing 14.88% over 2023. Includes wages, pensions, health, and other benefits.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B8FE7-B0E1-4184-9E4A-DB612262CD9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369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3% general wage adjustment, steps for some employees, and increases in health ins., and WC.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B8FE7-B0E1-4184-9E4A-DB612262CD9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36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Debt levy up $246,053 over 2022.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B8FE7-B0E1-4184-9E4A-DB612262CD9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099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B8FE7-B0E1-4184-9E4A-DB612262CD9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327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need to levy $192,216 for the 2015A and general capital fund. 2021A will have principal included in 2023.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B8FE7-B0E1-4184-9E4A-DB612262CD9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008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C263-8377-490F-A3BA-CF04AB61576D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60DA-E6CF-4ECA-A002-C196011E7E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430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C263-8377-490F-A3BA-CF04AB61576D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60DA-E6CF-4ECA-A002-C196011E7E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434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C263-8377-490F-A3BA-CF04AB61576D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60DA-E6CF-4ECA-A002-C196011E7E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59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C263-8377-490F-A3BA-CF04AB61576D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60DA-E6CF-4ECA-A002-C196011E7E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572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C263-8377-490F-A3BA-CF04AB61576D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60DA-E6CF-4ECA-A002-C196011E7E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91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C263-8377-490F-A3BA-CF04AB61576D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60DA-E6CF-4ECA-A002-C196011E7E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51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C263-8377-490F-A3BA-CF04AB61576D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60DA-E6CF-4ECA-A002-C196011E7E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42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C263-8377-490F-A3BA-CF04AB61576D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60DA-E6CF-4ECA-A002-C196011E7E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744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C263-8377-490F-A3BA-CF04AB61576D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60DA-E6CF-4ECA-A002-C196011E7E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57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C263-8377-490F-A3BA-CF04AB61576D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60DA-E6CF-4ECA-A002-C196011E7E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22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C263-8377-490F-A3BA-CF04AB61576D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60DA-E6CF-4ECA-A002-C196011E7E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73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EC263-8377-490F-A3BA-CF04AB61576D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760DA-E6CF-4ECA-A002-C196011E7E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870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7" Type="http://schemas.openxmlformats.org/officeDocument/2006/relationships/chart" Target="../charts/chart1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5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749425"/>
            <a:ext cx="7696200" cy="1470025"/>
          </a:xfrm>
        </p:spPr>
        <p:txBody>
          <a:bodyPr>
            <a:noAutofit/>
          </a:bodyPr>
          <a:lstStyle/>
          <a:p>
            <a:r>
              <a:rPr lang="en-US" sz="6000" dirty="0"/>
              <a:t>TRUTH IN TAXATION HEARING</a:t>
            </a:r>
            <a:br>
              <a:rPr lang="en-US" sz="6000" dirty="0"/>
            </a:br>
            <a:r>
              <a:rPr lang="en-US" sz="6000" dirty="0"/>
              <a:t>2024 TAX LEVY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91000"/>
            <a:ext cx="6400800" cy="1066800"/>
          </a:xfrm>
        </p:spPr>
        <p:txBody>
          <a:bodyPr>
            <a:normAutofit/>
          </a:bodyPr>
          <a:lstStyle/>
          <a:p>
            <a:r>
              <a:rPr lang="en-US" sz="4800" dirty="0"/>
              <a:t>December 4, 2023</a:t>
            </a:r>
          </a:p>
        </p:txBody>
      </p:sp>
    </p:spTree>
    <p:extLst>
      <p:ext uri="{BB962C8B-B14F-4D97-AF65-F5344CB8AC3E}">
        <p14:creationId xmlns:p14="http://schemas.microsoft.com/office/powerpoint/2010/main" val="1261436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94BC5-FB10-4CCE-AACF-DC34E1C3C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levy up 13.64% from 2023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FD43C32-C5B4-4357-B81D-2A4E4FBC0FB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02724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General Obligation Debt Payment</a:t>
            </a:r>
            <a:br>
              <a:rPr lang="en-US" dirty="0"/>
            </a:br>
            <a:r>
              <a:rPr lang="en-US" dirty="0"/>
              <a:t>Levy Supported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8845351"/>
              </p:ext>
            </p:extLst>
          </p:nvPr>
        </p:nvGraphicFramePr>
        <p:xfrm>
          <a:off x="304800" y="1676400"/>
          <a:ext cx="8686801" cy="26488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30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53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5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53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571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2023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2024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Change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286">
                <a:tc>
                  <a:txBody>
                    <a:bodyPr/>
                    <a:lstStyle/>
                    <a:p>
                      <a:pPr algn="l" fontAlgn="b"/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28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326 2012 A Refunding*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$         158,247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$         153,752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$            (4,495)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028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327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2015 A 5</a:t>
                      </a:r>
                      <a:r>
                        <a:rPr lang="en-US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Street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        135,694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        141,158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             5,464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0286">
                <a:tc>
                  <a:txBody>
                    <a:bodyPr/>
                    <a:lstStyle/>
                    <a:p>
                      <a:r>
                        <a:rPr lang="en-US" sz="1600" dirty="0"/>
                        <a:t>328 2021A Street Improvement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          211,768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         213,418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              1,650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028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329 2022A Lease Revenue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           85,052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        181,683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           96,631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29951255"/>
                  </a:ext>
                </a:extLst>
              </a:tr>
              <a:tr h="29028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330 2023A Street Improvement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        115,910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         115,910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93809365"/>
                  </a:ext>
                </a:extLst>
              </a:tr>
              <a:tr h="29028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TOTAL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$         590,761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$         805,921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$          215,160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028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2012A Refinancing – no levy needed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9423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A34DF-8952-077E-06DD-6CEE8ADEB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Debt Levy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0452141-2464-0CB9-B4B8-A4D4D1012E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251953"/>
              </p:ext>
            </p:extLst>
          </p:nvPr>
        </p:nvGraphicFramePr>
        <p:xfrm>
          <a:off x="457200" y="1600200"/>
          <a:ext cx="77724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2040816798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81355608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2935493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7274634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Bond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Difference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921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401 Capital Fund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$57,607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$0.00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($57,607)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76437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327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2015 A 5</a:t>
                      </a:r>
                      <a:r>
                        <a:rPr lang="en-US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Street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$57,201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$54,786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$2,490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2424843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328 2021A Street Improvement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$158,016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$159,801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$1,785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24977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329 2022A Lease Revenue Bond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$85,052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$181,683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$96,631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34937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330 2023A Street Improvement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         -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      -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      -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99096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$357,876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$396,270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$38,394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794457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3328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General Fund Undesignated Reserves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D688F00-B52A-415B-8D80-6D9396A68AE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60585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8196D-249F-4CD3-8EBB-781658017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IMPROVEMENT FUND BALANCES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8A6C162-F96C-4176-BE8D-C688FDF1E5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9536334"/>
              </p:ext>
            </p:extLst>
          </p:nvPr>
        </p:nvGraphicFramePr>
        <p:xfrm>
          <a:off x="457200" y="1600200"/>
          <a:ext cx="82296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215353609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37367131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12/31/23 ESTIMATED BALANCE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691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Street Improvement Fund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$799,609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60131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Park Improvement Fund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$81,221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929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Equipment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$33,717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0822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Facilities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$218,371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1895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Public Safety [one-time funds]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$147,735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03421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General Capital Fund*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($357,660)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54994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$992,993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9159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*</a:t>
                      </a:r>
                      <a:r>
                        <a:rPr lang="en-US" sz="1200" dirty="0"/>
                        <a:t>Note: should be eliminated at end of 2024.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33718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0104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BF1B6-024A-4FEB-B690-5CAB9B006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Added Value due to New Home Construction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3955911-7002-4222-9B27-CFE8FB778D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568088"/>
              </p:ext>
            </p:extLst>
          </p:nvPr>
        </p:nvGraphicFramePr>
        <p:xfrm>
          <a:off x="457200" y="1600200"/>
          <a:ext cx="82296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8700">
                  <a:extLst>
                    <a:ext uri="{9D8B030D-6E8A-4147-A177-3AD203B41FA5}">
                      <a16:colId xmlns:a16="http://schemas.microsoft.com/office/drawing/2014/main" val="1320841394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3321566837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1705086197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1345520703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33359665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Year Built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Tax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new homes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Estimated Market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Taxable Market 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770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$1,358,000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$13,580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857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$3,785,000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$37,850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7230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$3,686,270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$36,862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5032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$2,881,000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$28,810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7653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$8,761,000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$87,610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3369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$6,719,000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$67,190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25426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$3,653,000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$36,980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66155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3223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Property Tax is Figured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>
            <a:normAutofit fontScale="92500"/>
          </a:bodyPr>
          <a:lstStyle/>
          <a:p>
            <a:pPr marL="457200" indent="-457200">
              <a:buAutoNum type="arabicPeriod"/>
            </a:pPr>
            <a:r>
              <a:rPr lang="en-US" sz="2400" dirty="0"/>
              <a:t>County Sets the value of your property</a:t>
            </a:r>
          </a:p>
          <a:p>
            <a:pPr marL="457200" indent="-457200">
              <a:buAutoNum type="arabicPeriod"/>
            </a:pPr>
            <a:r>
              <a:rPr lang="en-US" sz="2400" dirty="0"/>
              <a:t>Taxing authority establishes their budget</a:t>
            </a:r>
          </a:p>
          <a:p>
            <a:pPr marL="457200" indent="-457200">
              <a:buAutoNum type="arabicPeriod"/>
            </a:pPr>
            <a:r>
              <a:rPr lang="en-US" sz="2400" dirty="0"/>
              <a:t>Budget determines levy requirement: Total expenditures – less program revenue = levy</a:t>
            </a:r>
          </a:p>
          <a:p>
            <a:pPr marL="457200" indent="-457200">
              <a:buAutoNum type="arabicPeriod"/>
            </a:pPr>
            <a:r>
              <a:rPr lang="en-US" sz="2400" dirty="0"/>
              <a:t>Total taxable value – residential, commercial, etc. determines tax rate</a:t>
            </a:r>
          </a:p>
          <a:p>
            <a:pPr marL="457200" indent="-457200">
              <a:buAutoNum type="arabicPeriod"/>
            </a:pPr>
            <a:r>
              <a:rPr lang="en-US" sz="2400" dirty="0"/>
              <a:t>Tax rate applied to individual taxable value</a:t>
            </a:r>
          </a:p>
          <a:p>
            <a:pPr marL="457200" indent="-457200">
              <a:buAutoNum type="arabicPeriod"/>
            </a:pPr>
            <a:r>
              <a:rPr lang="en-US" sz="2400" dirty="0"/>
              <a:t>Taxable value = Market value – market value exclusion x class rate [residential class rate =1%]</a:t>
            </a:r>
          </a:p>
          <a:p>
            <a:pPr marL="457200" indent="-457200">
              <a:buAutoNum type="arabicPeriod"/>
            </a:pPr>
            <a:r>
              <a:rPr lang="en-US" sz="2400" dirty="0"/>
              <a:t>Share of levy = taxable value x city tax rate</a:t>
            </a:r>
          </a:p>
          <a:p>
            <a:pPr marL="457200" indent="-457200">
              <a:buAutoNum type="arabicPeriod"/>
            </a:pPr>
            <a:r>
              <a:rPr lang="en-US" sz="2400" dirty="0"/>
              <a:t>The largest driver of your property tax, is the value of your property.</a:t>
            </a:r>
          </a:p>
          <a:p>
            <a:pPr marL="457200" indent="-457200">
              <a:buAutoNum type="arabicPeriod"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41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 Rate History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CA625A2-529C-479F-A5B8-7AB25783A6A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7609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C8A6F-6634-4469-8D89-8CB11D5B7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2023 Tax to Estimated 2024 City Tax</a:t>
            </a:r>
            <a:br>
              <a:rPr lang="en-US" sz="3200" dirty="0"/>
            </a:br>
            <a:r>
              <a:rPr lang="en-US" sz="1600" dirty="0"/>
              <a:t>EMV= Estimated Market Value. HMVE=Homestead Market Value Exclusion</a:t>
            </a:r>
            <a:endParaRPr lang="en-US" sz="3200" dirty="0"/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0B8AB172-325C-4D0D-8E16-BD4BF88C98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9620855"/>
              </p:ext>
            </p:extLst>
          </p:nvPr>
        </p:nvGraphicFramePr>
        <p:xfrm>
          <a:off x="457200" y="1600200"/>
          <a:ext cx="8229599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>
                  <a:extLst>
                    <a:ext uri="{9D8B030D-6E8A-4147-A177-3AD203B41FA5}">
                      <a16:colId xmlns:a16="http://schemas.microsoft.com/office/drawing/2014/main" val="3179393648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967442510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3260259725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1638970209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368677080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1825137606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33010654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HMVE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Net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Tax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Tax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Est. Tax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36742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$95,200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$28,700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$66,500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$665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63.322%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$302.39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81253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$100,700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$28,200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$63,900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$639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64.214%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$403.89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469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% 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5.78%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(1.77%)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9.01%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9.01%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0.892%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10.55%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407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$99,300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$28,300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$71,000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$710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63.322%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$449.59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3751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$112,300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$27,100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$85,200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$852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64.214%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$547.10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19189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% 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13.09%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(4.24%)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20.00%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20.00%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0.892%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21.69%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29038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$102,100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$28,100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$74,000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$740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63.322%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$468.58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3856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$108,800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$27,500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$81,300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$813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64.214%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$522.06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8505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% 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6.56%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(2.14%)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9.86%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9.86%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0.892%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11.41%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7616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$145,400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$24,200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$121,200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$1,212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63.322%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$767.46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7203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$158,700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$22,900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$135,800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$1,359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64.214%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$872.03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619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% 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9.15%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(5.37%)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12.05%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12.05%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0.892%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13.62%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5923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7350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02EB3-3338-4300-9D50-3EF0A4FDE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en-US" sz="2400" dirty="0"/>
              <a:t>Tax comparison continued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0D727A0-CB2C-400A-A5A1-BF210899F4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6301172"/>
              </p:ext>
            </p:extLst>
          </p:nvPr>
        </p:nvGraphicFramePr>
        <p:xfrm>
          <a:off x="457200" y="1600200"/>
          <a:ext cx="8229599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>
                  <a:extLst>
                    <a:ext uri="{9D8B030D-6E8A-4147-A177-3AD203B41FA5}">
                      <a16:colId xmlns:a16="http://schemas.microsoft.com/office/drawing/2014/main" val="2589402947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3409074296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363630050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3424722752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4067087873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786628581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4402322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HMVE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Net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Tax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Tax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Est. Tax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6505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$170,000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$21,900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$148,060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$1,481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63.322%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$937.55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372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$190,100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$20,100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$169,969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$1,700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64.214%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$1,091.44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7681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% 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11.82%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(8.25%)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0.892%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16.41%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4952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$266,800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$13,200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$253,600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$2,536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63.322%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$1,605.85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5690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$300,600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$10,200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$290,400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$2,904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64.214%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$1,864.77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8582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% 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12.67%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(22.73%)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14.51%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14.51%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0.892%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16.12%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1147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$297,200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$10,500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$286,708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$2,867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63.322%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$1,815.49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0176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$318,200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$8,600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$306,598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$3096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64.214%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$1,988.05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416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% 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7.07%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(18.01%)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7.98%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7.98%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0.892%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4413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$402,800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$1,000.00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$401,800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$4,018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63.322%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$2,897.86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466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$538,000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$538,000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$5,380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64.214%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$3,418.81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956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% 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33.57%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(100.00%)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33.90%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33.90%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0.892%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35.78%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612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3650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Meeting Purpose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89037"/>
            <a:ext cx="8229600" cy="5287963"/>
          </a:xfrm>
        </p:spPr>
        <p:txBody>
          <a:bodyPr>
            <a:noAutofit/>
          </a:bodyPr>
          <a:lstStyle/>
          <a:p>
            <a:r>
              <a:rPr lang="en-US" dirty="0"/>
              <a:t>Provide an overview of the general fund, tax levy, and answer resident questions.</a:t>
            </a:r>
          </a:p>
          <a:p>
            <a:r>
              <a:rPr lang="en-US" dirty="0"/>
              <a:t>Presentation will cover:</a:t>
            </a:r>
          </a:p>
          <a:p>
            <a:pPr lvl="1"/>
            <a:r>
              <a:rPr lang="en-US" sz="2400" dirty="0"/>
              <a:t>Overview of General Fund</a:t>
            </a:r>
          </a:p>
          <a:p>
            <a:pPr marL="457200" lvl="1" indent="0">
              <a:buNone/>
            </a:pPr>
            <a:r>
              <a:rPr lang="en-US" sz="2400" dirty="0"/>
              <a:t>   Budget</a:t>
            </a:r>
          </a:p>
          <a:p>
            <a:pPr lvl="1"/>
            <a:r>
              <a:rPr lang="en-US" sz="2400" dirty="0"/>
              <a:t>Details on Levy</a:t>
            </a:r>
          </a:p>
          <a:p>
            <a:pPr lvl="1"/>
            <a:r>
              <a:rPr lang="en-US" sz="2400" dirty="0"/>
              <a:t>Questions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C4D656-AC19-4FBA-99C8-58BB51B2C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2326376"/>
            <a:ext cx="2955165" cy="411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864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7962"/>
            <a:ext cx="7772400" cy="1362075"/>
          </a:xfrm>
        </p:spPr>
        <p:txBody>
          <a:bodyPr/>
          <a:lstStyle/>
          <a:p>
            <a:pPr algn="ctr"/>
            <a:r>
              <a:rPr lang="en-US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938420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2024 Priorities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3810000" cy="4525963"/>
          </a:xfrm>
        </p:spPr>
        <p:txBody>
          <a:bodyPr>
            <a:normAutofit/>
          </a:bodyPr>
          <a:lstStyle/>
          <a:p>
            <a:r>
              <a:rPr lang="en-US" dirty="0"/>
              <a:t>Continue Street improvements</a:t>
            </a:r>
          </a:p>
          <a:p>
            <a:r>
              <a:rPr lang="en-US" dirty="0"/>
              <a:t>Continue Park Improvements</a:t>
            </a:r>
          </a:p>
          <a:p>
            <a:r>
              <a:rPr lang="en-US" dirty="0"/>
              <a:t>Public Safety</a:t>
            </a:r>
          </a:p>
          <a:p>
            <a:r>
              <a:rPr lang="en-US" dirty="0"/>
              <a:t>Nuisance Enforcement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659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priorities are met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Arial" panose="020B0604020202020204" pitchFamily="34" charset="0"/>
              <a:buAutoNum type="arabicParenR"/>
            </a:pPr>
            <a:r>
              <a:rPr lang="en-US" dirty="0"/>
              <a:t>Advisory board planning.</a:t>
            </a:r>
          </a:p>
          <a:p>
            <a:pPr marL="514350" indent="-514350">
              <a:buFont typeface="Arial" panose="020B0604020202020204" pitchFamily="34" charset="0"/>
              <a:buAutoNum type="arabicParenR"/>
            </a:pPr>
            <a:r>
              <a:rPr lang="en-US" dirty="0"/>
              <a:t>Planned transfers to improvement funds.</a:t>
            </a:r>
          </a:p>
          <a:p>
            <a:pPr marL="514350" indent="-514350">
              <a:buFont typeface="Arial" panose="020B0604020202020204" pitchFamily="34" charset="0"/>
              <a:buAutoNum type="arabicParenR"/>
            </a:pPr>
            <a:r>
              <a:rPr lang="en-US" dirty="0"/>
              <a:t>Applying for grants.</a:t>
            </a:r>
          </a:p>
          <a:p>
            <a:pPr marL="514350" indent="-514350">
              <a:buFont typeface="Arial" panose="020B0604020202020204" pitchFamily="34" charset="0"/>
              <a:buAutoNum type="arabicParenR"/>
            </a:pPr>
            <a:r>
              <a:rPr lang="en-US" dirty="0"/>
              <a:t>More proactive enforcement of nuisance violations.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Arial" panose="020B0604020202020204" pitchFamily="34" charset="0"/>
              <a:buAutoNum type="arabicParenR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514350" indent="-514350">
              <a:buAutoNum type="arabi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657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5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2023 General Fund Budget</a:t>
            </a:r>
            <a:br>
              <a:rPr lang="en-US" dirty="0"/>
            </a:br>
            <a:r>
              <a:rPr lang="en-US" dirty="0"/>
              <a:t>Revenue $3,480,317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6928901"/>
              </p:ext>
            </p:extLst>
          </p:nvPr>
        </p:nvGraphicFramePr>
        <p:xfrm>
          <a:off x="457200" y="1371596"/>
          <a:ext cx="8229600" cy="5257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8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3302096"/>
              </p:ext>
            </p:extLst>
          </p:nvPr>
        </p:nvGraphicFramePr>
        <p:xfrm>
          <a:off x="762000" y="1600200"/>
          <a:ext cx="76962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8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685688"/>
              </p:ext>
            </p:extLst>
          </p:nvPr>
        </p:nvGraphicFramePr>
        <p:xfrm>
          <a:off x="838201" y="1864518"/>
          <a:ext cx="7543800" cy="4383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0930526-5E33-487A-83D9-0901E5F901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0022515"/>
              </p:ext>
            </p:extLst>
          </p:nvPr>
        </p:nvGraphicFramePr>
        <p:xfrm>
          <a:off x="761999" y="1600200"/>
          <a:ext cx="76962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0930526-5E33-487A-83D9-0901E5F901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9426167"/>
              </p:ext>
            </p:extLst>
          </p:nvPr>
        </p:nvGraphicFramePr>
        <p:xfrm>
          <a:off x="838200" y="1600200"/>
          <a:ext cx="7619999" cy="4876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4112245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Spending by Function</a:t>
            </a:r>
            <a:br>
              <a:rPr lang="en-US" dirty="0"/>
            </a:br>
            <a:r>
              <a:rPr lang="en-US" dirty="0"/>
              <a:t>$3,480,317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0457371"/>
              </p:ext>
            </p:extLst>
          </p:nvPr>
        </p:nvGraphicFramePr>
        <p:xfrm>
          <a:off x="457200" y="1600196"/>
          <a:ext cx="8229600" cy="5521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8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5816298"/>
              </p:ext>
            </p:extLst>
          </p:nvPr>
        </p:nvGraphicFramePr>
        <p:xfrm>
          <a:off x="685800" y="1600196"/>
          <a:ext cx="7772400" cy="4876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8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0778391"/>
              </p:ext>
            </p:extLst>
          </p:nvPr>
        </p:nvGraphicFramePr>
        <p:xfrm>
          <a:off x="838200" y="1752600"/>
          <a:ext cx="76200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8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5585793"/>
              </p:ext>
            </p:extLst>
          </p:nvPr>
        </p:nvGraphicFramePr>
        <p:xfrm>
          <a:off x="914400" y="1676400"/>
          <a:ext cx="76200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0000000-0008-0000-08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3781389"/>
              </p:ext>
            </p:extLst>
          </p:nvPr>
        </p:nvGraphicFramePr>
        <p:xfrm>
          <a:off x="533400" y="1676400"/>
          <a:ext cx="8153400" cy="4926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93040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04709-328F-48DA-E15A-8F2F89873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 Costs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A979883-D9CA-FA71-4B14-459D9E3F18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15352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47399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Expenditures By Department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0708400"/>
              </p:ext>
            </p:extLst>
          </p:nvPr>
        </p:nvGraphicFramePr>
        <p:xfrm>
          <a:off x="533400" y="1676400"/>
          <a:ext cx="8001000" cy="39738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3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8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EXPENDITURES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2023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2024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Percent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en-US" sz="18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Budget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Proposed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Change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 COUNCIL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$      24,723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$      23,423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(5.55%)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 ELECTIONS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$       18,308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$      26,654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31.32%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 ADMINISTRATION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$    380,850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$    449,982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15.36%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 PLANNING AND ZONING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$    183,118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$    188,821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3.02%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 POLICE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$    1,187,051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$    1,407,775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15.68%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 FIRE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$    176,818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$    183,967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3.89%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 STREETS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$    412,456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$    473,685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12.93%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SNOW AND ICE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     82,000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     69,500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(17.99%)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4841239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 PARKS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$      154,096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$      185,853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17.09%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 LIBRARY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$      22,675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$      25,975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12.70%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 UNALLOCATED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$    439,500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$    444,682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1.17%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TOTAL GENERAL FUND </a:t>
                      </a:r>
                      <a:endParaRPr lang="en-US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$3,081,592</a:t>
                      </a:r>
                      <a:endParaRPr lang="en-US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$3,480,317</a:t>
                      </a:r>
                      <a:endParaRPr lang="en-US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11.46%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2382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Total Levy (general &amp; debt) $2,174,536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0800-0000020000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8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6448433"/>
              </p:ext>
            </p:extLst>
          </p:nvPr>
        </p:nvGraphicFramePr>
        <p:xfrm>
          <a:off x="762000" y="2057399"/>
          <a:ext cx="7620000" cy="4251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8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5584204"/>
              </p:ext>
            </p:extLst>
          </p:nvPr>
        </p:nvGraphicFramePr>
        <p:xfrm>
          <a:off x="762000" y="1524000"/>
          <a:ext cx="76200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0000000-0008-0000-08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9751819"/>
              </p:ext>
            </p:extLst>
          </p:nvPr>
        </p:nvGraphicFramePr>
        <p:xfrm>
          <a:off x="533400" y="1524000"/>
          <a:ext cx="7924800" cy="4891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6274868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7131</TotalTime>
  <Words>1232</Words>
  <Application>Microsoft Office PowerPoint</Application>
  <PresentationFormat>On-screen Show (4:3)</PresentationFormat>
  <Paragraphs>426</Paragraphs>
  <Slides>20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TRUTH IN TAXATION HEARING 2024 TAX LEVY</vt:lpstr>
      <vt:lpstr>Meeting Purpose</vt:lpstr>
      <vt:lpstr>2024 Priorities</vt:lpstr>
      <vt:lpstr>How priorities are met</vt:lpstr>
      <vt:lpstr>2023 General Fund Budget Revenue $3,480,317</vt:lpstr>
      <vt:lpstr>Spending by Function $3,480,317</vt:lpstr>
      <vt:lpstr>Labor Costs</vt:lpstr>
      <vt:lpstr>Expenditures By Department</vt:lpstr>
      <vt:lpstr>Total Levy (general &amp; debt) $2,174,536</vt:lpstr>
      <vt:lpstr>Total levy up 13.64% from 2023</vt:lpstr>
      <vt:lpstr>General Obligation Debt Payment Levy Supported</vt:lpstr>
      <vt:lpstr>Debt Levy</vt:lpstr>
      <vt:lpstr>General Fund Undesignated Reserves</vt:lpstr>
      <vt:lpstr>IMPROVEMENT FUND BALANCES</vt:lpstr>
      <vt:lpstr>Added Value due to New Home Construction</vt:lpstr>
      <vt:lpstr>How Property Tax is Figured</vt:lpstr>
      <vt:lpstr>Tax Rate History</vt:lpstr>
      <vt:lpstr>2023 Tax to Estimated 2024 City Tax EMV= Estimated Market Value. HMVE=Homestead Market Value Exclusion</vt:lpstr>
      <vt:lpstr>Tax comparison continued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2015 TRUTH IN TAXATION HEARING</dc:title>
  <dc:creator>Brian Heck</dc:creator>
  <cp:lastModifiedBy>Brian Heck</cp:lastModifiedBy>
  <cp:revision>210</cp:revision>
  <cp:lastPrinted>2023-11-27T20:32:09Z</cp:lastPrinted>
  <dcterms:created xsi:type="dcterms:W3CDTF">2014-10-16T13:20:01Z</dcterms:created>
  <dcterms:modified xsi:type="dcterms:W3CDTF">2023-12-05T00:50:45Z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2023-11-27T16:48:49Z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3e6d6322-b440-420c-9e15-7b2246b6324a</vt:lpwstr>
  </property>
  <property fmtid="{D5CDD505-2E9C-101B-9397-08002B2CF9AE}" pid="7" name="MSIP_Label_defa4170-0d19-0005-0004-bc88714345d2_ActionId">
    <vt:lpwstr>741230ca-5e76-4d5b-a74a-05111d42c998</vt:lpwstr>
  </property>
  <property fmtid="{D5CDD505-2E9C-101B-9397-08002B2CF9AE}" pid="8" name="MSIP_Label_defa4170-0d19-0005-0004-bc88714345d2_ContentBits">
    <vt:lpwstr>0</vt:lpwstr>
  </property>
</Properties>
</file>