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5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8.xml" ContentType="application/vnd.openxmlformats-officedocument.presentationml.notesSl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60" r:id="rId4"/>
    <p:sldId id="283" r:id="rId5"/>
    <p:sldId id="270" r:id="rId6"/>
    <p:sldId id="285" r:id="rId7"/>
    <p:sldId id="298" r:id="rId8"/>
    <p:sldId id="273" r:id="rId9"/>
    <p:sldId id="281" r:id="rId10"/>
    <p:sldId id="297" r:id="rId11"/>
    <p:sldId id="274" r:id="rId12"/>
    <p:sldId id="269" r:id="rId13"/>
    <p:sldId id="302" r:id="rId14"/>
    <p:sldId id="299" r:id="rId15"/>
    <p:sldId id="286" r:id="rId16"/>
    <p:sldId id="295" r:id="rId17"/>
    <p:sldId id="300" r:id="rId18"/>
    <p:sldId id="303" r:id="rId19"/>
    <p:sldId id="296" r:id="rId2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0\users\bheck\Documents\Brian%20Heck\Finance\2019\2019%20Draf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0\users\BHeck\Documents\Brian%20Heck\Finance\2020%20Budget\2020%20Final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1\Shares\Users\Bheck\Documents\Brian%20Heck\Finance\2022\2022%20Draft%202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1\Shares\Users\Bheck\Documents\Brian%20Heck\Finance\2022\2022%20Draft%202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1\Shares\Users\bheck\Documents\Brian%20Heck\Finance\TNT\TNT%201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1\Shares\Users\Bheck\Documents\Brian%20Heck\Finance\2022\2022%20Draft%202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comdc10\users\bheck\Documents\Brian%20Heck\Finance\2020%20Budget\2020%20Draft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0\users\BHeck\Documents\Brian%20Heck\Finance\2020%20Budget\2020%20Fina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1\Shares\Users\Bheck\Documents\Brian%20Heck\Finance\2022\2022%20Draft%20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0\users\bheck\Documents\Brian%20Heck\Finance\2019\2019%20Draf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0\users\bheck\Documents\Brian%20Heck\Finance\2020%20Budget\2020%20Draft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0\users\BHeck\Documents\Brian%20Heck\Finance\2020%20Budget\2020%20Final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1\Shares\Users\Bheck\Documents\Brian%20Heck\Finance\2022\2022%20Draft%202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0\users\bheck\Documents\Brian%20Heck\Finance\2020%20Budget\2020%20Draft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53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8D1E-40D3-A182-9982B1AD42F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8D1E-40D3-A182-9982B1AD42F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8D1E-40D3-A182-9982B1AD42F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8D1E-40D3-A182-9982B1AD42FA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'chart data'!$A$36:$A$37</c:f>
              <c:strCache>
                <c:ptCount val="2"/>
                <c:pt idx="0">
                  <c:v>General Levy</c:v>
                </c:pt>
                <c:pt idx="1">
                  <c:v>Debt Levy</c:v>
                </c:pt>
              </c:strCache>
            </c:strRef>
          </c:cat>
          <c:val>
            <c:numRef>
              <c:f>'chart data'!$B$36:$B$37</c:f>
              <c:numCache>
                <c:formatCode>_("$"* #,##0_);_("$"* \(#,##0\);_("$"* "-"??_);_(@_)</c:formatCode>
                <c:ptCount val="2"/>
                <c:pt idx="0">
                  <c:v>1609944</c:v>
                </c:pt>
                <c:pt idx="1">
                  <c:v>192261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D1E-40D3-A182-9982B1AD42F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'chart data'!$A$77</c:f>
              <c:strCache>
                <c:ptCount val="1"/>
                <c:pt idx="0">
                  <c:v>Total Levy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'chart data'!$C$76:$J$76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  <c:extLst/>
            </c:numRef>
          </c:cat>
          <c:val>
            <c:numRef>
              <c:f>'chart data'!$C$77:$J$77</c:f>
              <c:numCache>
                <c:formatCode>_("$"* #,##0_);_("$"* \(#,##0\);_("$"* "-"??_);_(@_)</c:formatCode>
                <c:ptCount val="8"/>
                <c:pt idx="0">
                  <c:v>1779018</c:v>
                </c:pt>
                <c:pt idx="1">
                  <c:v>1783244</c:v>
                </c:pt>
                <c:pt idx="2">
                  <c:v>1618704</c:v>
                </c:pt>
                <c:pt idx="3">
                  <c:v>1598474</c:v>
                </c:pt>
                <c:pt idx="4">
                  <c:v>1632667</c:v>
                </c:pt>
                <c:pt idx="5">
                  <c:v>1606266</c:v>
                </c:pt>
                <c:pt idx="6">
                  <c:v>1682478</c:v>
                </c:pt>
                <c:pt idx="7">
                  <c:v>1802205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CDAB-41C2-8C46-E071706710EA}"/>
            </c:ext>
          </c:extLst>
        </c:ser>
        <c:ser>
          <c:idx val="1"/>
          <c:order val="1"/>
          <c:tx>
            <c:strRef>
              <c:f>'chart data'!$A$78</c:f>
              <c:strCache>
                <c:ptCount val="1"/>
                <c:pt idx="0">
                  <c:v>General Levy</c:v>
                </c:pt>
              </c:strCache>
            </c:strRef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'chart data'!$C$76:$J$76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  <c:extLst/>
            </c:numRef>
          </c:cat>
          <c:val>
            <c:numRef>
              <c:f>'chart data'!$C$78:$J$78</c:f>
              <c:numCache>
                <c:formatCode>_("$"* #,##0_);_("$"* \(#,##0\);_("$"* "-"??_);_(@_)</c:formatCode>
                <c:ptCount val="8"/>
                <c:pt idx="0">
                  <c:v>1160874</c:v>
                </c:pt>
                <c:pt idx="1">
                  <c:v>1160874</c:v>
                </c:pt>
                <c:pt idx="2">
                  <c:v>1160874</c:v>
                </c:pt>
                <c:pt idx="3">
                  <c:v>1247940</c:v>
                </c:pt>
                <c:pt idx="4">
                  <c:v>1335296</c:v>
                </c:pt>
                <c:pt idx="5">
                  <c:v>1415414</c:v>
                </c:pt>
                <c:pt idx="6">
                  <c:v>1493262</c:v>
                </c:pt>
                <c:pt idx="7">
                  <c:v>1609944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CDAB-41C2-8C46-E071706710EA}"/>
            </c:ext>
          </c:extLst>
        </c:ser>
        <c:ser>
          <c:idx val="2"/>
          <c:order val="2"/>
          <c:tx>
            <c:strRef>
              <c:f>'chart data'!$A$79</c:f>
              <c:strCache>
                <c:ptCount val="1"/>
                <c:pt idx="0">
                  <c:v>Debt Levy</c:v>
                </c:pt>
              </c:strCache>
            </c:strRef>
          </c:tx>
          <c:spPr>
            <a:ln w="22225" cap="rnd" cmpd="sng" algn="ctr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'chart data'!$C$76:$J$76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  <c:extLst/>
            </c:numRef>
          </c:cat>
          <c:val>
            <c:numRef>
              <c:f>'chart data'!$C$79:$J$79</c:f>
              <c:numCache>
                <c:formatCode>_("$"* #,##0_);_("$"* \(#,##0\);_("$"* "-"??_);_(@_)</c:formatCode>
                <c:ptCount val="8"/>
                <c:pt idx="0">
                  <c:v>618144</c:v>
                </c:pt>
                <c:pt idx="1">
                  <c:v>622370</c:v>
                </c:pt>
                <c:pt idx="2">
                  <c:v>457830</c:v>
                </c:pt>
                <c:pt idx="3">
                  <c:v>350534</c:v>
                </c:pt>
                <c:pt idx="4">
                  <c:v>297371</c:v>
                </c:pt>
                <c:pt idx="5">
                  <c:v>190852</c:v>
                </c:pt>
                <c:pt idx="6">
                  <c:v>189216</c:v>
                </c:pt>
                <c:pt idx="7">
                  <c:v>192216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CDAB-41C2-8C46-E071706710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596204856"/>
        <c:axId val="596211088"/>
      </c:lineChart>
      <c:catAx>
        <c:axId val="596204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6211088"/>
        <c:crosses val="autoZero"/>
        <c:auto val="1"/>
        <c:lblAlgn val="ctr"/>
        <c:lblOffset val="100"/>
        <c:noMultiLvlLbl val="0"/>
      </c:catAx>
      <c:valAx>
        <c:axId val="596211088"/>
        <c:scaling>
          <c:orientation val="minMax"/>
        </c:scaling>
        <c:delete val="0"/>
        <c:axPos val="l"/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6204856"/>
        <c:crosses val="autoZero"/>
        <c:crossBetween val="between"/>
      </c:valAx>
      <c:dTable>
        <c:showHorzBorder val="1"/>
        <c:showVertBorder val="1"/>
        <c:showOutline val="1"/>
        <c:showKeys val="0"/>
        <c:spPr>
          <a:noFill/>
          <a:ln w="9525">
            <a:solidFill>
              <a:schemeClr val="dk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Reserves!$F$3:$Q$3</c:f>
              <c:numCache>
                <c:formatCode>General</c:formatCode>
                <c:ptCount val="1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</c:numCache>
              <c:extLst/>
            </c:numRef>
          </c:cat>
          <c:val>
            <c:numRef>
              <c:f>Reserves!$F$4:$Q$4</c:f>
              <c:numCache>
                <c:formatCode>_("$"* #,##0_);_("$"* \(#,##0\);_("$"* "-"??_);_(@_)</c:formatCode>
                <c:ptCount val="12"/>
                <c:pt idx="0">
                  <c:v>-421250</c:v>
                </c:pt>
                <c:pt idx="1">
                  <c:v>-404210</c:v>
                </c:pt>
                <c:pt idx="2">
                  <c:v>-80805</c:v>
                </c:pt>
                <c:pt idx="3">
                  <c:v>304056</c:v>
                </c:pt>
                <c:pt idx="4">
                  <c:v>641592</c:v>
                </c:pt>
                <c:pt idx="5">
                  <c:v>1020505</c:v>
                </c:pt>
                <c:pt idx="6">
                  <c:v>737420</c:v>
                </c:pt>
                <c:pt idx="7">
                  <c:v>776056</c:v>
                </c:pt>
                <c:pt idx="8">
                  <c:v>888909</c:v>
                </c:pt>
                <c:pt idx="9">
                  <c:v>866739</c:v>
                </c:pt>
                <c:pt idx="10">
                  <c:v>900299</c:v>
                </c:pt>
                <c:pt idx="11">
                  <c:v>894615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EFD1-4F8A-AFA4-65E5091B86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93062400"/>
        <c:axId val="193063936"/>
      </c:barChart>
      <c:catAx>
        <c:axId val="193062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063936"/>
        <c:crosses val="autoZero"/>
        <c:auto val="1"/>
        <c:lblAlgn val="ctr"/>
        <c:lblOffset val="100"/>
        <c:noMultiLvlLbl val="0"/>
      </c:catAx>
      <c:valAx>
        <c:axId val="193063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062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5"/>
          <c:order val="5"/>
          <c:tx>
            <c:v>Tax Rate</c:v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'chart data'!$C$53:$K$53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'chart data'!$C$59:$K$59</c:f>
              <c:numCache>
                <c:formatCode>0.000%</c:formatCode>
                <c:ptCount val="9"/>
                <c:pt idx="0">
                  <c:v>1.2426599578337634</c:v>
                </c:pt>
                <c:pt idx="1">
                  <c:v>1.1660431228403185</c:v>
                </c:pt>
                <c:pt idx="2">
                  <c:v>0.98975908796993939</c:v>
                </c:pt>
                <c:pt idx="3">
                  <c:v>0.89822358925641343</c:v>
                </c:pt>
                <c:pt idx="4">
                  <c:v>0.8182670271161262</c:v>
                </c:pt>
                <c:pt idx="5">
                  <c:v>0.77987213793511934</c:v>
                </c:pt>
                <c:pt idx="6">
                  <c:v>0.74014346083718208</c:v>
                </c:pt>
                <c:pt idx="7">
                  <c:v>0.68004379822260697</c:v>
                </c:pt>
                <c:pt idx="8">
                  <c:v>0.67049000000000003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F3-4F42-9A27-07619BF075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915005040"/>
        <c:axId val="91499880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gradFill rotWithShape="1">
                    <a:gsLst>
                      <a:gs pos="0">
                        <a:schemeClr val="accent1">
                          <a:shade val="51000"/>
                          <a:satMod val="130000"/>
                        </a:schemeClr>
                      </a:gs>
                      <a:gs pos="80000">
                        <a:schemeClr val="accent1">
                          <a:shade val="93000"/>
                          <a:satMod val="130000"/>
                        </a:schemeClr>
                      </a:gs>
                      <a:gs pos="100000">
                        <a:schemeClr val="accent1">
                          <a:shade val="94000"/>
                          <a:satMod val="135000"/>
                        </a:scheme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'chart data'!$C$53:$K$53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'chart data'!$C$54:$K$54</c15:sqref>
                        </c15:formulaRef>
                      </c:ext>
                    </c:extLst>
                    <c:numCache>
                      <c:formatCode>_("$"* #,##0_);_("$"* \(#,##0\);_("$"* "-"??_);_(@_)</c:formatCode>
                      <c:ptCount val="9"/>
                      <c:pt idx="0">
                        <c:v>1440489</c:v>
                      </c:pt>
                      <c:pt idx="1">
                        <c:v>1525688</c:v>
                      </c:pt>
                      <c:pt idx="2">
                        <c:v>1801695</c:v>
                      </c:pt>
                      <c:pt idx="3">
                        <c:v>1802117</c:v>
                      </c:pt>
                      <c:pt idx="4">
                        <c:v>1953487</c:v>
                      </c:pt>
                      <c:pt idx="5">
                        <c:v>2093506</c:v>
                      </c:pt>
                      <c:pt idx="6">
                        <c:v>2170209</c:v>
                      </c:pt>
                      <c:pt idx="7">
                        <c:v>2474073</c:v>
                      </c:pt>
                      <c:pt idx="8">
                        <c:v>2650147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6EF3-4F42-9A27-07619BF0756F}"/>
                  </c:ext>
                </c:extLst>
              </c15:ser>
            </c15:filteredBarSeries>
            <c15:filteredBarSeries>
              <c15:ser>
                <c:idx val="1"/>
                <c:order val="1"/>
                <c:spPr>
                  <a:gradFill rotWithShape="1">
                    <a:gsLst>
                      <a:gs pos="0">
                        <a:schemeClr val="accent2">
                          <a:shade val="51000"/>
                          <a:satMod val="130000"/>
                        </a:schemeClr>
                      </a:gs>
                      <a:gs pos="80000">
                        <a:schemeClr val="accent2">
                          <a:shade val="93000"/>
                          <a:satMod val="130000"/>
                        </a:schemeClr>
                      </a:gs>
                      <a:gs pos="100000">
                        <a:schemeClr val="accent2">
                          <a:shade val="94000"/>
                          <a:satMod val="135000"/>
                        </a:scheme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data'!$C$53:$K$53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data'!$C$55:$K$55</c15:sqref>
                        </c15:formulaRef>
                      </c:ext>
                    </c:extLst>
                    <c:numCache>
                      <c:formatCode>_("$"* #,##0_);_("$"* \(#,##0\);_("$"* "-"??_);_(@_)</c:formatCode>
                      <c:ptCount val="9"/>
                      <c:pt idx="0">
                        <c:v>1187746</c:v>
                      </c:pt>
                      <c:pt idx="1">
                        <c:v>1160874</c:v>
                      </c:pt>
                      <c:pt idx="2">
                        <c:v>1160874</c:v>
                      </c:pt>
                      <c:pt idx="3">
                        <c:v>1160874</c:v>
                      </c:pt>
                      <c:pt idx="4">
                        <c:v>1247940</c:v>
                      </c:pt>
                      <c:pt idx="5">
                        <c:v>1335296</c:v>
                      </c:pt>
                      <c:pt idx="6">
                        <c:v>1415414</c:v>
                      </c:pt>
                      <c:pt idx="7">
                        <c:v>1493262</c:v>
                      </c:pt>
                      <c:pt idx="8">
                        <c:v>1609944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6EF3-4F42-9A27-07619BF0756F}"/>
                  </c:ext>
                </c:extLst>
              </c15:ser>
            </c15:filteredBarSeries>
            <c15:filteredBarSeries>
              <c15:ser>
                <c:idx val="2"/>
                <c:order val="2"/>
                <c:spPr>
                  <a:gradFill rotWithShape="1">
                    <a:gsLst>
                      <a:gs pos="0">
                        <a:schemeClr val="accent3">
                          <a:shade val="51000"/>
                          <a:satMod val="130000"/>
                        </a:schemeClr>
                      </a:gs>
                      <a:gs pos="80000">
                        <a:schemeClr val="accent3">
                          <a:shade val="93000"/>
                          <a:satMod val="130000"/>
                        </a:schemeClr>
                      </a:gs>
                      <a:gs pos="100000">
                        <a:schemeClr val="accent3">
                          <a:shade val="94000"/>
                          <a:satMod val="135000"/>
                        </a:scheme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data'!$C$53:$K$53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data'!$C$56:$K$56</c15:sqref>
                        </c15:formulaRef>
                      </c:ext>
                    </c:extLst>
                    <c:numCache>
                      <c:formatCode>_("$"* #,##0_);_("$"* \(#,##0\);_("$"* "-"??_);_(@_)</c:formatCode>
                      <c:ptCount val="9"/>
                      <c:pt idx="0">
                        <c:v>602292</c:v>
                      </c:pt>
                      <c:pt idx="1">
                        <c:v>618144</c:v>
                      </c:pt>
                      <c:pt idx="2">
                        <c:v>622370</c:v>
                      </c:pt>
                      <c:pt idx="3">
                        <c:v>457830</c:v>
                      </c:pt>
                      <c:pt idx="4">
                        <c:v>350534</c:v>
                      </c:pt>
                      <c:pt idx="5">
                        <c:v>297371</c:v>
                      </c:pt>
                      <c:pt idx="6">
                        <c:v>190852</c:v>
                      </c:pt>
                      <c:pt idx="7">
                        <c:v>189216</c:v>
                      </c:pt>
                      <c:pt idx="8">
                        <c:v>192261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6EF3-4F42-9A27-07619BF0756F}"/>
                  </c:ext>
                </c:extLst>
              </c15:ser>
            </c15:filteredBarSeries>
            <c15:filteredBarSeries>
              <c15:ser>
                <c:idx val="3"/>
                <c:order val="3"/>
                <c:spPr>
                  <a:gradFill rotWithShape="1">
                    <a:gsLst>
                      <a:gs pos="0">
                        <a:schemeClr val="accent4">
                          <a:shade val="51000"/>
                          <a:satMod val="130000"/>
                        </a:schemeClr>
                      </a:gs>
                      <a:gs pos="80000">
                        <a:schemeClr val="accent4">
                          <a:shade val="93000"/>
                          <a:satMod val="130000"/>
                        </a:schemeClr>
                      </a:gs>
                      <a:gs pos="100000">
                        <a:schemeClr val="accent4">
                          <a:shade val="94000"/>
                          <a:satMod val="135000"/>
                        </a:scheme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data'!$C$53:$K$53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data'!$C$57:$K$57</c15:sqref>
                        </c15:formulaRef>
                      </c:ext>
                    </c:extLst>
                    <c:numCache>
                      <c:formatCode>0.000%</c:formatCode>
                      <c:ptCount val="9"/>
                      <c:pt idx="0">
                        <c:v>0.41811634799016167</c:v>
                      </c:pt>
                      <c:pt idx="1">
                        <c:v>0.40515754204005011</c:v>
                      </c:pt>
                      <c:pt idx="2">
                        <c:v>0.3454358257085689</c:v>
                      </c:pt>
                      <c:pt idx="3">
                        <c:v>0.25405120755200689</c:v>
                      </c:pt>
                      <c:pt idx="4">
                        <c:v>0.17944014984486714</c:v>
                      </c:pt>
                      <c:pt idx="5">
                        <c:v>0.14204449378220077</c:v>
                      </c:pt>
                      <c:pt idx="6">
                        <c:v>8.794176044795686E-2</c:v>
                      </c:pt>
                      <c:pt idx="7">
                        <c:v>7.6479554160285484E-2</c:v>
                      </c:pt>
                      <c:pt idx="8">
                        <c:v>7.2547296432990321E-2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6EF3-4F42-9A27-07619BF0756F}"/>
                  </c:ext>
                </c:extLst>
              </c15:ser>
            </c15:filteredBarSeries>
            <c15:filteredBarSeries>
              <c15:ser>
                <c:idx val="4"/>
                <c:order val="4"/>
                <c:spPr>
                  <a:gradFill rotWithShape="1">
                    <a:gsLst>
                      <a:gs pos="0">
                        <a:schemeClr val="accent5">
                          <a:shade val="51000"/>
                          <a:satMod val="130000"/>
                        </a:schemeClr>
                      </a:gs>
                      <a:gs pos="80000">
                        <a:schemeClr val="accent5">
                          <a:shade val="93000"/>
                          <a:satMod val="130000"/>
                        </a:schemeClr>
                      </a:gs>
                      <a:gs pos="100000">
                        <a:schemeClr val="accent5">
                          <a:shade val="94000"/>
                          <a:satMod val="135000"/>
                        </a:scheme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data'!$C$53:$K$53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data'!$C$58:$K$58</c15:sqref>
                        </c15:formulaRef>
                      </c:ext>
                    </c:extLst>
                    <c:numCache>
                      <c:formatCode>0.000%</c:formatCode>
                      <c:ptCount val="9"/>
                      <c:pt idx="0">
                        <c:v>0.82454360984360175</c:v>
                      </c:pt>
                      <c:pt idx="1">
                        <c:v>0.76088558080026847</c:v>
                      </c:pt>
                      <c:pt idx="2">
                        <c:v>0.64432326226137049</c:v>
                      </c:pt>
                      <c:pt idx="3">
                        <c:v>0.64417238170440649</c:v>
                      </c:pt>
                      <c:pt idx="4">
                        <c:v>0.63882687727125909</c:v>
                      </c:pt>
                      <c:pt idx="5">
                        <c:v>0.63782764415291859</c:v>
                      </c:pt>
                      <c:pt idx="6">
                        <c:v>0.6522017003892252</c:v>
                      </c:pt>
                      <c:pt idx="7">
                        <c:v>0.60356424406232156</c:v>
                      </c:pt>
                      <c:pt idx="8">
                        <c:v>0.60749233910420819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6EF3-4F42-9A27-07619BF0756F}"/>
                  </c:ext>
                </c:extLst>
              </c15:ser>
            </c15:filteredBarSeries>
          </c:ext>
        </c:extLst>
      </c:barChart>
      <c:catAx>
        <c:axId val="91500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4998808"/>
        <c:crosses val="autoZero"/>
        <c:auto val="1"/>
        <c:lblAlgn val="ctr"/>
        <c:lblOffset val="100"/>
        <c:noMultiLvlLbl val="0"/>
      </c:catAx>
      <c:valAx>
        <c:axId val="914998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5005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2022 General Fund Revenue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1"/>
          <c:order val="0"/>
          <c:tx>
            <c:strRef>
              <c:f>'chart data'!$C$2</c:f>
              <c:strCache>
                <c:ptCount val="1"/>
                <c:pt idx="0">
                  <c:v>2022 Proposed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508-49B7-8421-B4A685EC8FF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508-49B7-8421-B4A685EC8FF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508-49B7-8421-B4A685EC8FF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508-49B7-8421-B4A685EC8FF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508-49B7-8421-B4A685EC8FF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4508-49B7-8421-B4A685EC8FF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4508-49B7-8421-B4A685EC8FF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4508-49B7-8421-B4A685EC8FF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'chart data'!$A$3:$A$10</c:f>
              <c:strCache>
                <c:ptCount val="8"/>
                <c:pt idx="0">
                  <c:v>Property Taxes</c:v>
                </c:pt>
                <c:pt idx="1">
                  <c:v>Intergovernmental aid</c:v>
                </c:pt>
                <c:pt idx="2">
                  <c:v>Licenses and permits</c:v>
                </c:pt>
                <c:pt idx="3">
                  <c:v>Charges for service</c:v>
                </c:pt>
                <c:pt idx="4">
                  <c:v>Fines and Fees</c:v>
                </c:pt>
                <c:pt idx="5">
                  <c:v>Interest</c:v>
                </c:pt>
                <c:pt idx="6">
                  <c:v>Miscellaneous</c:v>
                </c:pt>
                <c:pt idx="7">
                  <c:v>Use of fund balance</c:v>
                </c:pt>
              </c:strCache>
            </c:strRef>
          </c:cat>
          <c:val>
            <c:numRef>
              <c:f>'chart data'!$C$3:$C$10</c:f>
              <c:numCache>
                <c:formatCode>_("$"* #,##0_);_("$"* \(#,##0\);_("$"* "-"??_);_(@_)</c:formatCode>
                <c:ptCount val="8"/>
                <c:pt idx="0">
                  <c:v>1626944</c:v>
                </c:pt>
                <c:pt idx="1">
                  <c:v>1000789</c:v>
                </c:pt>
                <c:pt idx="2">
                  <c:v>102950</c:v>
                </c:pt>
                <c:pt idx="3">
                  <c:v>62500</c:v>
                </c:pt>
                <c:pt idx="4">
                  <c:v>20500</c:v>
                </c:pt>
                <c:pt idx="5">
                  <c:v>5000</c:v>
                </c:pt>
                <c:pt idx="6">
                  <c:v>14650</c:v>
                </c:pt>
                <c:pt idx="7">
                  <c:v>44480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4508-49B7-8421-B4A685EC8FF9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343552542043355"/>
          <c:y val="5.3299792543331823E-2"/>
          <c:w val="0.58399326820258579"/>
          <c:h val="0.87039998116499917"/>
        </c:manualLayout>
      </c:layout>
      <c:pieChart>
        <c:varyColors val="1"/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24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705F-4E17-ACD2-ED51EEFBD82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705F-4E17-ACD2-ED51EEFBD82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705F-4E17-ACD2-ED51EEFBD82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705F-4E17-ACD2-ED51EEFBD82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705F-4E17-ACD2-ED51EEFBD82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705F-4E17-ACD2-ED51EEFBD82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05F-4E17-ACD2-ED51EEFBD82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05F-4E17-ACD2-ED51EEFBD82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05F-4E17-ACD2-ED51EEFBD82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05F-4E17-ACD2-ED51EEFBD82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05F-4E17-ACD2-ED51EEFBD82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05F-4E17-ACD2-ED51EEFBD826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'chart data'!$A$14:$A$19</c:f>
              <c:strCache>
                <c:ptCount val="6"/>
                <c:pt idx="0">
                  <c:v>General Government</c:v>
                </c:pt>
                <c:pt idx="1">
                  <c:v>Public Safety</c:v>
                </c:pt>
                <c:pt idx="2">
                  <c:v>Streets and Highway</c:v>
                </c:pt>
                <c:pt idx="3">
                  <c:v>Culture and Recreation</c:v>
                </c:pt>
                <c:pt idx="4">
                  <c:v>Miscellaneous</c:v>
                </c:pt>
                <c:pt idx="5">
                  <c:v>Operating Transfers</c:v>
                </c:pt>
              </c:strCache>
            </c:strRef>
          </c:cat>
          <c:val>
            <c:numRef>
              <c:f>'chart data'!$C$14:$C$19</c:f>
              <c:numCache>
                <c:formatCode>_("$"* #,##0_);_("$"* \(#,##0\);_("$"* "-"??_);_(@_)</c:formatCode>
                <c:ptCount val="6"/>
                <c:pt idx="0">
                  <c:v>509182.87</c:v>
                </c:pt>
                <c:pt idx="1">
                  <c:v>1245690</c:v>
                </c:pt>
                <c:pt idx="2">
                  <c:v>493239.28</c:v>
                </c:pt>
                <c:pt idx="3">
                  <c:v>165130.99</c:v>
                </c:pt>
                <c:pt idx="4">
                  <c:v>99500</c:v>
                </c:pt>
                <c:pt idx="5">
                  <c:v>345000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05F-4E17-ACD2-ED51EEFBD826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Sheet3!$A$3</c:f>
              <c:strCache>
                <c:ptCount val="1"/>
                <c:pt idx="0">
                  <c:v>Council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Sheet3!$H$3</c:f>
              <c:numCache>
                <c:formatCode>_("$"* #,##0.00_);_("$"* \(#,##0.00\);_("$"* "-"??_);_(@_)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CC-491A-87B6-5D505D0281A9}"/>
            </c:ext>
          </c:extLst>
        </c:ser>
        <c:ser>
          <c:idx val="1"/>
          <c:order val="1"/>
          <c:tx>
            <c:strRef>
              <c:f>Sheet3!$A$4</c:f>
              <c:strCache>
                <c:ptCount val="1"/>
                <c:pt idx="0">
                  <c:v>Elections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Sheet3!$H$4</c:f>
              <c:numCache>
                <c:formatCode>_("$"* #,##0.00_);_("$"* \(#,##0.00\);_("$"* "-"??_);_(@_)</c:formatCode>
                <c:ptCount val="1"/>
                <c:pt idx="0">
                  <c:v>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CC-491A-87B6-5D505D0281A9}"/>
            </c:ext>
          </c:extLst>
        </c:ser>
        <c:ser>
          <c:idx val="2"/>
          <c:order val="2"/>
          <c:tx>
            <c:strRef>
              <c:f>Sheet3!$A$5</c:f>
              <c:strCache>
                <c:ptCount val="1"/>
                <c:pt idx="0">
                  <c:v>Administration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Sheet3!$H$5</c:f>
              <c:numCache>
                <c:formatCode>_("$"* #,##0.00_);_("$"* \(#,##0.00\);_("$"* "-"??_);_(@_)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3CC-491A-87B6-5D505D0281A9}"/>
            </c:ext>
          </c:extLst>
        </c:ser>
        <c:ser>
          <c:idx val="3"/>
          <c:order val="3"/>
          <c:tx>
            <c:strRef>
              <c:f>Sheet3!$A$6</c:f>
              <c:strCache>
                <c:ptCount val="1"/>
                <c:pt idx="0">
                  <c:v>Planning and Zoning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Sheet3!$H$6</c:f>
              <c:numCache>
                <c:formatCode>_("$"* #,##0.00_);_("$"* \(#,##0.00\);_("$"* "-"??_);_(@_)</c:formatCode>
                <c:ptCount val="1"/>
                <c:pt idx="0">
                  <c:v>7.4999999999999997E-3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3CC-491A-87B6-5D505D0281A9}"/>
            </c:ext>
          </c:extLst>
        </c:ser>
        <c:ser>
          <c:idx val="4"/>
          <c:order val="4"/>
          <c:tx>
            <c:strRef>
              <c:f>Sheet3!$A$7</c:f>
              <c:strCache>
                <c:ptCount val="1"/>
                <c:pt idx="0">
                  <c:v>Police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Sheet3!$H$7</c:f>
              <c:numCache>
                <c:formatCode>_("$"* #,##0.00_);_("$"* \(#,##0.00\);_("$"* "-"??_);_(@_)</c:formatCode>
                <c:ptCount val="1"/>
                <c:pt idx="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3CC-491A-87B6-5D505D0281A9}"/>
            </c:ext>
          </c:extLst>
        </c:ser>
        <c:ser>
          <c:idx val="5"/>
          <c:order val="5"/>
          <c:tx>
            <c:strRef>
              <c:f>Sheet3!$A$8</c:f>
              <c:strCache>
                <c:ptCount val="1"/>
                <c:pt idx="0">
                  <c:v>Fire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Sheet3!$H$8</c:f>
              <c:numCache>
                <c:formatCode>_("$"* #,##0.00_);_("$"* \(#,##0.00\);_("$"* "-"??_);_(@_)</c:formatCode>
                <c:ptCount val="1"/>
                <c:pt idx="0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3CC-491A-87B6-5D505D0281A9}"/>
            </c:ext>
          </c:extLst>
        </c:ser>
        <c:ser>
          <c:idx val="6"/>
          <c:order val="6"/>
          <c:tx>
            <c:strRef>
              <c:f>Sheet3!$A$9</c:f>
              <c:strCache>
                <c:ptCount val="1"/>
                <c:pt idx="0">
                  <c:v>Streets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hade val="51000"/>
                    <a:satMod val="130000"/>
                  </a:schemeClr>
                </a:gs>
                <a:gs pos="80000">
                  <a:schemeClr val="accent1">
                    <a:lumMod val="60000"/>
                    <a:shade val="93000"/>
                    <a:satMod val="130000"/>
                  </a:schemeClr>
                </a:gs>
                <a:gs pos="100000">
                  <a:schemeClr val="accent1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Sheet3!$H$9</c:f>
              <c:numCache>
                <c:formatCode>_("$"* #,##0.00_);_("$"* \(#,##0.00\);_("$"* "-"??_);_(@_)</c:formatCode>
                <c:ptCount val="1"/>
                <c:pt idx="0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3CC-491A-87B6-5D505D0281A9}"/>
            </c:ext>
          </c:extLst>
        </c:ser>
        <c:ser>
          <c:idx val="7"/>
          <c:order val="7"/>
          <c:tx>
            <c:strRef>
              <c:f>Sheet3!$A$10</c:f>
              <c:strCache>
                <c:ptCount val="1"/>
                <c:pt idx="0">
                  <c:v>Snow and Ice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hade val="51000"/>
                    <a:satMod val="130000"/>
                  </a:schemeClr>
                </a:gs>
                <a:gs pos="80000">
                  <a:schemeClr val="accent2">
                    <a:lumMod val="60000"/>
                    <a:shade val="93000"/>
                    <a:satMod val="130000"/>
                  </a:schemeClr>
                </a:gs>
                <a:gs pos="100000">
                  <a:schemeClr val="accent2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Sheet3!$H$10</c:f>
              <c:numCache>
                <c:formatCode>_("$"* #,##0.00_);_("$"* \(#,##0.00\);_("$"* "-"??_);_(@_)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3CC-491A-87B6-5D505D0281A9}"/>
            </c:ext>
          </c:extLst>
        </c:ser>
        <c:ser>
          <c:idx val="8"/>
          <c:order val="8"/>
          <c:tx>
            <c:strRef>
              <c:f>Sheet3!$A$11</c:f>
              <c:strCache>
                <c:ptCount val="1"/>
                <c:pt idx="0">
                  <c:v>Parks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60000"/>
                    <a:shade val="51000"/>
                    <a:satMod val="130000"/>
                  </a:schemeClr>
                </a:gs>
                <a:gs pos="80000">
                  <a:schemeClr val="accent3">
                    <a:lumMod val="60000"/>
                    <a:shade val="93000"/>
                    <a:satMod val="130000"/>
                  </a:schemeClr>
                </a:gs>
                <a:gs pos="100000">
                  <a:schemeClr val="accent3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Sheet3!$H$11</c:f>
              <c:numCache>
                <c:formatCode>_("$"* #,##0.00_);_("$"* \(#,##0.00\);_("$"* "-"??_);_(@_)</c:formatCode>
                <c:ptCount val="1"/>
                <c:pt idx="0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3CC-491A-87B6-5D505D0281A9}"/>
            </c:ext>
          </c:extLst>
        </c:ser>
        <c:ser>
          <c:idx val="9"/>
          <c:order val="9"/>
          <c:tx>
            <c:strRef>
              <c:f>Sheet3!$A$12</c:f>
              <c:strCache>
                <c:ptCount val="1"/>
                <c:pt idx="0">
                  <c:v>Library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hade val="51000"/>
                    <a:satMod val="130000"/>
                  </a:schemeClr>
                </a:gs>
                <a:gs pos="80000">
                  <a:schemeClr val="accent4">
                    <a:lumMod val="60000"/>
                    <a:shade val="93000"/>
                    <a:satMod val="130000"/>
                  </a:schemeClr>
                </a:gs>
                <a:gs pos="100000">
                  <a:schemeClr val="accent4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Sheet3!$H$12</c:f>
              <c:numCache>
                <c:formatCode>_("$"* #,##0.00_);_("$"* \(#,##0.00\);_("$"* "-"??_);_(@_)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3CC-491A-87B6-5D505D0281A9}"/>
            </c:ext>
          </c:extLst>
        </c:ser>
        <c:ser>
          <c:idx val="10"/>
          <c:order val="10"/>
          <c:tx>
            <c:strRef>
              <c:f>Sheet3!$A$13</c:f>
              <c:strCache>
                <c:ptCount val="1"/>
                <c:pt idx="0">
                  <c:v>Unallocated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shade val="51000"/>
                    <a:satMod val="130000"/>
                  </a:schemeClr>
                </a:gs>
                <a:gs pos="80000">
                  <a:schemeClr val="accent5">
                    <a:lumMod val="60000"/>
                    <a:shade val="93000"/>
                    <a:satMod val="130000"/>
                  </a:schemeClr>
                </a:gs>
                <a:gs pos="100000">
                  <a:schemeClr val="accent5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Sheet3!$H$13</c:f>
              <c:numCache>
                <c:formatCode>_("$"* #,##0.00_);_("$"* \(#,##0.00\);_("$"* "-"??_);_(@_)</c:formatCode>
                <c:ptCount val="1"/>
                <c:pt idx="0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3CC-491A-87B6-5D505D0281A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661775968"/>
        <c:axId val="661768752"/>
      </c:barChart>
      <c:catAx>
        <c:axId val="66177596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1768752"/>
        <c:crosses val="autoZero"/>
        <c:auto val="1"/>
        <c:lblAlgn val="ctr"/>
        <c:lblOffset val="100"/>
        <c:noMultiLvlLbl val="0"/>
      </c:catAx>
      <c:valAx>
        <c:axId val="661768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1775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21835-7FD5-47C9-BF7A-236A8EDFE058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B327B6-A9D8-4891-87A2-9EA4BCFF0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7271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E2D1B7F-AEA4-48F3-B3BB-055C6960BDCE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7DB8FE7-B0E1-4184-9E4A-DB612262C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51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Rehabilitation of streets continues to be the #1 concern of residents.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83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drop in reserves from 2014 to 2015 is due to the creation of improvement funds.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82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there is a deficit of over $600,000 in the general capital fund.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48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 not include commercial/industrial construction which = about $3.4 million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21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Tax rate estimate for 2022 is 67.049%. Overall tax rate continues to decline, lessening the impact on property taxpayer.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310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Average home value increase 4.43%. Lower value homes had a larger increase by percent than higher value homes.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5380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Average tax increase 4.5% - average increase $42.20 from about $20 to just over $120.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55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Council approved a comprehensive street improvement program; Continues to make transfers to improvement funds; and the creation of a new “municipal facility” fund to address aging building infrastructure.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98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91% of the general fund revenue is from the property tax and intergovernmental aid.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9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Public safety, which is fire and police, accounts for the majority of the general fund spending. To balance the budget, there will be planned use of GF reserves.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60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 cents of every tax dollar goes to support the police department. This is followed by Streets at 22 cents and administration at 16 cents.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89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Election in 2022 – one possible primary and general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36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2019 total levy was $1,632,667. 2020 levy going down $26,401.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99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Net increase to average taxpayer is roughly 3.5-4.5%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27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need to levy $192,216 for the 2015A and general capital fund. 2021A will have principal included in 2023.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008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C263-8377-490F-A3BA-CF04AB61576D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60DA-E6CF-4ECA-A002-C196011E7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30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C263-8377-490F-A3BA-CF04AB61576D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60DA-E6CF-4ECA-A002-C196011E7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434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C263-8377-490F-A3BA-CF04AB61576D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60DA-E6CF-4ECA-A002-C196011E7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9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C263-8377-490F-A3BA-CF04AB61576D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60DA-E6CF-4ECA-A002-C196011E7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72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C263-8377-490F-A3BA-CF04AB61576D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60DA-E6CF-4ECA-A002-C196011E7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1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C263-8377-490F-A3BA-CF04AB61576D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60DA-E6CF-4ECA-A002-C196011E7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51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C263-8377-490F-A3BA-CF04AB61576D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60DA-E6CF-4ECA-A002-C196011E7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2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C263-8377-490F-A3BA-CF04AB61576D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60DA-E6CF-4ECA-A002-C196011E7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744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C263-8377-490F-A3BA-CF04AB61576D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60DA-E6CF-4ECA-A002-C196011E7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57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C263-8377-490F-A3BA-CF04AB61576D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60DA-E6CF-4ECA-A002-C196011E7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22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C263-8377-490F-A3BA-CF04AB61576D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60DA-E6CF-4ECA-A002-C196011E7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73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EC263-8377-490F-A3BA-CF04AB61576D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760DA-E6CF-4ECA-A002-C196011E7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870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49425"/>
            <a:ext cx="7696200" cy="1470025"/>
          </a:xfrm>
        </p:spPr>
        <p:txBody>
          <a:bodyPr>
            <a:noAutofit/>
          </a:bodyPr>
          <a:lstStyle/>
          <a:p>
            <a:r>
              <a:rPr lang="en-US" sz="6000" dirty="0"/>
              <a:t>2022 TRUTH IN TAXATION HEARING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752600"/>
          </a:xfrm>
        </p:spPr>
        <p:txBody>
          <a:bodyPr>
            <a:normAutofit/>
          </a:bodyPr>
          <a:lstStyle/>
          <a:p>
            <a:r>
              <a:rPr lang="en-US" sz="4800" dirty="0"/>
              <a:t>December 6, 2021</a:t>
            </a:r>
          </a:p>
        </p:txBody>
      </p:sp>
    </p:spTree>
    <p:extLst>
      <p:ext uri="{BB962C8B-B14F-4D97-AF65-F5344CB8AC3E}">
        <p14:creationId xmlns:p14="http://schemas.microsoft.com/office/powerpoint/2010/main" val="1261436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94BC5-FB10-4CCE-AACF-DC34E1C3C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levy up 7.1% from 2021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23DE8B6-F45A-41F2-99DF-7FAAB91620F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02724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General Obligation Debt Payment</a:t>
            </a:r>
            <a:br>
              <a:rPr lang="en-US" dirty="0"/>
            </a:br>
            <a:r>
              <a:rPr lang="en-US" dirty="0"/>
              <a:t>Levy Supported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9249181"/>
              </p:ext>
            </p:extLst>
          </p:nvPr>
        </p:nvGraphicFramePr>
        <p:xfrm>
          <a:off x="304800" y="1676400"/>
          <a:ext cx="8686801" cy="28462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30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5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5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53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571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2021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2022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Change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286"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325 2011 B General Cap. Improvement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$           30,900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$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$          (30,900)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0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326 2012 A Refunding*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$         384,313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$         157,912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$        (226,401)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0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327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2015 A 5</a:t>
                      </a:r>
                      <a:r>
                        <a:rPr lang="en-US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Street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138,535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134,509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(4,026)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0286">
                <a:tc>
                  <a:txBody>
                    <a:bodyPr/>
                    <a:lstStyle/>
                    <a:p>
                      <a:r>
                        <a:rPr lang="en-US" sz="1600" dirty="0"/>
                        <a:t>328 2021A Street Improvement**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 $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 $          64,111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 $           64,111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0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TOTAL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 $         553, 748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 $         356,532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 $        (197,216)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0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2012A Refinancing – no levy needed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0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**2021A Interest only payment no levy needed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408706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9423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General Fund Undesignated Reserves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60585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8196D-249F-4CD3-8EBB-781658017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IMPROVEMENT FUND BALANCES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8A6C162-F96C-4176-BE8D-C688FDF1E5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4603922"/>
              </p:ext>
            </p:extLst>
          </p:nvPr>
        </p:nvGraphicFramePr>
        <p:xfrm>
          <a:off x="457200" y="1600200"/>
          <a:ext cx="8229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215353609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37367131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12/31/2021 ESTIMATED BALANCE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691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Street Improvement Fund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$651,455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013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Park Improvement Fund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$215,102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929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Equipment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$73,151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822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$15,087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1895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$954,795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1591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0104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BF1B6-024A-4FEB-B690-5CAB9B006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Added Value due to New Home Construction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3955911-7002-4222-9B27-CFE8FB778D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8727901"/>
              </p:ext>
            </p:extLst>
          </p:nvPr>
        </p:nvGraphicFramePr>
        <p:xfrm>
          <a:off x="457200" y="1600200"/>
          <a:ext cx="82296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8700">
                  <a:extLst>
                    <a:ext uri="{9D8B030D-6E8A-4147-A177-3AD203B41FA5}">
                      <a16:colId xmlns:a16="http://schemas.microsoft.com/office/drawing/2014/main" val="1320841394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3321566837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705086197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345520703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33359665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Year Built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Tax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 homes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Estimated Market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Taxable Market 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770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$1,358,000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$13,580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857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$3,785,000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$37,850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230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$3,686,270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$36,862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5032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$2,881,000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$28,810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653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$8,761,000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$87,610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3369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$6,719,000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$67,190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25426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$27,190,270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$271,903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6155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3223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Property Tax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Funds County, City, State, School, Other</a:t>
            </a:r>
          </a:p>
          <a:p>
            <a:r>
              <a:rPr lang="en-US" dirty="0"/>
              <a:t>Every property has a classification defined by statute</a:t>
            </a:r>
          </a:p>
          <a:p>
            <a:r>
              <a:rPr lang="en-US" dirty="0"/>
              <a:t>Each Classification has a tax rate set by statute [residential = 1% of estimated market value]</a:t>
            </a:r>
          </a:p>
          <a:p>
            <a:r>
              <a:rPr lang="en-US" dirty="0"/>
              <a:t>County sets the estimated market value</a:t>
            </a:r>
          </a:p>
          <a:p>
            <a:r>
              <a:rPr lang="en-US" dirty="0"/>
              <a:t>Some properties have a market value exclusion that lowers the taxable amount – decreases as value increases</a:t>
            </a:r>
          </a:p>
          <a:p>
            <a:r>
              <a:rPr lang="en-US" dirty="0"/>
              <a:t>City, County, School, special districts, etc. establish budget and levy needed to support the budget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41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 Rate History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CA625A2-529C-479F-A5B8-7AB25783A6A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7609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C8A6F-6634-4469-8D89-8CB11D5B7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2021 Tax to Estimated 2022 City Tax</a:t>
            </a:r>
            <a:br>
              <a:rPr lang="en-US" sz="3200" dirty="0"/>
            </a:br>
            <a:r>
              <a:rPr lang="en-US" sz="1600" dirty="0"/>
              <a:t>EMV= Estimated Market Value. HMVE=Homestead Market Value Exclusion</a:t>
            </a:r>
            <a:endParaRPr lang="en-US" sz="3200" dirty="0"/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0B8AB172-325C-4D0D-8E16-BD4BF88C98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6109241"/>
              </p:ext>
            </p:extLst>
          </p:nvPr>
        </p:nvGraphicFramePr>
        <p:xfrm>
          <a:off x="457200" y="1600200"/>
          <a:ext cx="8229599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>
                  <a:extLst>
                    <a:ext uri="{9D8B030D-6E8A-4147-A177-3AD203B41FA5}">
                      <a16:colId xmlns:a16="http://schemas.microsoft.com/office/drawing/2014/main" val="3179393648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967442510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3260259725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1638970209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368677080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1825137606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33010654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HMVE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Net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Tax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Tax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Est. Tax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3674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$61,200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$31,732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$29,468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$295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68.004%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$200.93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125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$65,600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$31,336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$34,264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$343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67.049%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$229.74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469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%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(1.3%)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14.33%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07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$79,400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$30,000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$49,400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$494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68.004%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$335.94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3751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$84,700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$29,600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$55,100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$551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67.049%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$369.44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918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%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(1.4%)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11.5%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11.5%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903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$105,600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$27,700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$77,900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$779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68.004%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$529.75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3856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$112,100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$27,100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$85,000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67.049%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$569.92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8505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%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(2.2%)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7616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$164,700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$22,400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$142,300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$1,423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68.004%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$970.30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7203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$173,300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$21,600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$151,700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$1,517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67.049%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$1,017.13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619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%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(3.7%)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5923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7350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02EB3-3338-4300-9D50-3EF0A4FDE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n-US" sz="2400" dirty="0"/>
              <a:t>Tax comparison continued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0D727A0-CB2C-400A-A5A1-BF210899F4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0012621"/>
              </p:ext>
            </p:extLst>
          </p:nvPr>
        </p:nvGraphicFramePr>
        <p:xfrm>
          <a:off x="457200" y="1600200"/>
          <a:ext cx="8229599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>
                  <a:extLst>
                    <a:ext uri="{9D8B030D-6E8A-4147-A177-3AD203B41FA5}">
                      <a16:colId xmlns:a16="http://schemas.microsoft.com/office/drawing/2014/main" val="2589402947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3409074296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363630050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3424722752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4067087873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786628581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4402322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HMVE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Net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Tax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Tax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Est. Tax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6505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$204,500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$18,800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$185,700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$1,857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68.004%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$1,266.23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372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$213,100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$18,000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$195,000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$1,950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67.049%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$1,309.18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7681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%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(4.4%)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4.95%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952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$230,400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$16,500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$213,900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$2,139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68.004%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$1,454.61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690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$238,500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$15,775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$222,725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$2,227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67.049%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$1,493.18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8582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%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(4.6%)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147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$352,700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$5,500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$347,200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$3,472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68.004%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$2,361.10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176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$375,200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$371,700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$3,717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67.049%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$2,492.21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416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%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(57.1%)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413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$407,500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$407,500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$4,075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68.004%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$2,771.63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466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$432,200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$432,200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$4,322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67.049%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$2,897.86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956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%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12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3650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7962"/>
            <a:ext cx="7772400" cy="1362075"/>
          </a:xfrm>
        </p:spPr>
        <p:txBody>
          <a:bodyPr/>
          <a:lstStyle/>
          <a:p>
            <a:pPr algn="ctr"/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938420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Meeting 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89037"/>
            <a:ext cx="8229600" cy="5287963"/>
          </a:xfrm>
        </p:spPr>
        <p:txBody>
          <a:bodyPr>
            <a:noAutofit/>
          </a:bodyPr>
          <a:lstStyle/>
          <a:p>
            <a:r>
              <a:rPr lang="en-US" dirty="0"/>
              <a:t>Provide an opportunity for residents to ask questions, learn about the city budget, and tax levy.</a:t>
            </a:r>
          </a:p>
          <a:p>
            <a:r>
              <a:rPr lang="en-US" dirty="0"/>
              <a:t>Presentation will cover:</a:t>
            </a:r>
          </a:p>
          <a:p>
            <a:pPr lvl="1"/>
            <a:r>
              <a:rPr lang="en-US" sz="2400" dirty="0"/>
              <a:t>Overview of General Fund</a:t>
            </a:r>
          </a:p>
          <a:p>
            <a:pPr marL="457200" lvl="1" indent="0">
              <a:buNone/>
            </a:pPr>
            <a:r>
              <a:rPr lang="en-US" sz="2400" dirty="0"/>
              <a:t>   Budget</a:t>
            </a:r>
          </a:p>
          <a:p>
            <a:pPr lvl="1"/>
            <a:r>
              <a:rPr lang="en-US" sz="2400" dirty="0"/>
              <a:t>Details on Levy</a:t>
            </a:r>
          </a:p>
          <a:p>
            <a:pPr lvl="1"/>
            <a:r>
              <a:rPr lang="en-US" sz="2400" dirty="0"/>
              <a:t>Questions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C4D656-AC19-4FBA-99C8-58BB51B2C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2326376"/>
            <a:ext cx="2955165" cy="411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86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2020 Resident Priorities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7162800" cy="4525963"/>
          </a:xfrm>
        </p:spPr>
        <p:txBody>
          <a:bodyPr>
            <a:normAutofit/>
          </a:bodyPr>
          <a:lstStyle/>
          <a:p>
            <a:r>
              <a:rPr lang="en-US" dirty="0"/>
              <a:t>Sidewalks &amp; trails</a:t>
            </a:r>
          </a:p>
          <a:p>
            <a:r>
              <a:rPr lang="en-US" dirty="0"/>
              <a:t>Public Safety</a:t>
            </a:r>
          </a:p>
          <a:p>
            <a:r>
              <a:rPr lang="en-US" dirty="0"/>
              <a:t>Mosquito Control</a:t>
            </a:r>
          </a:p>
          <a:p>
            <a:r>
              <a:rPr lang="en-US" dirty="0"/>
              <a:t>City Facilities</a:t>
            </a:r>
          </a:p>
          <a:p>
            <a:r>
              <a:rPr lang="en-US" dirty="0"/>
              <a:t>Business expansion</a:t>
            </a:r>
          </a:p>
          <a:p>
            <a:pPr marL="0" indent="0">
              <a:buNone/>
            </a:pPr>
            <a:r>
              <a:rPr lang="en-US" dirty="0"/>
              <a:t>    &amp; retention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3125" t="18566" r="54522" b="12316"/>
          <a:stretch>
            <a:fillRect/>
          </a:stretch>
        </p:blipFill>
        <p:spPr bwMode="auto">
          <a:xfrm>
            <a:off x="4267200" y="1996281"/>
            <a:ext cx="3346315" cy="3276600"/>
          </a:xfrm>
          <a:prstGeom prst="rect">
            <a:avLst/>
          </a:prstGeom>
          <a:noFill/>
          <a:ln w="9525">
            <a:solidFill>
              <a:srgbClr val="006C3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9659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priorities are met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Arial" panose="020B0604020202020204" pitchFamily="34" charset="0"/>
              <a:buAutoNum type="arabicParenR"/>
            </a:pPr>
            <a:r>
              <a:rPr lang="en-US" dirty="0"/>
              <a:t>Parks, Public Works, and Planning &amp; Zoning begin to assess sidewalk / trail connections.</a:t>
            </a:r>
          </a:p>
          <a:p>
            <a:pPr marL="514350" indent="-514350">
              <a:buFont typeface="Arial" panose="020B0604020202020204" pitchFamily="34" charset="0"/>
              <a:buAutoNum type="arabicParenR"/>
            </a:pPr>
            <a:r>
              <a:rPr lang="en-US" dirty="0"/>
              <a:t>Continue planned transfers to improvement funds – parks, streets, facilities, &amp; equipment.</a:t>
            </a:r>
          </a:p>
          <a:p>
            <a:pPr marL="514350" indent="-514350">
              <a:buFont typeface="Arial" panose="020B0604020202020204" pitchFamily="34" charset="0"/>
              <a:buAutoNum type="arabicParenR"/>
            </a:pPr>
            <a:r>
              <a:rPr lang="en-US" dirty="0"/>
              <a:t>Applying for grants to help off-set the cost of park improvements.</a:t>
            </a:r>
          </a:p>
          <a:p>
            <a:pPr marL="514350" indent="-514350">
              <a:buFont typeface="Arial" panose="020B0604020202020204" pitchFamily="34" charset="0"/>
              <a:buAutoNum type="arabicParenR"/>
            </a:pPr>
            <a:r>
              <a:rPr lang="en-US" dirty="0"/>
              <a:t>EDA emphasis on marketing community.</a:t>
            </a:r>
          </a:p>
          <a:p>
            <a:pPr marL="514350" indent="-514350">
              <a:buFont typeface="Arial" panose="020B0604020202020204" pitchFamily="34" charset="0"/>
              <a:buAutoNum type="arabicParenR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657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5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2022 General Fund Budget</a:t>
            </a:r>
            <a:br>
              <a:rPr lang="en-US" dirty="0"/>
            </a:br>
            <a:r>
              <a:rPr lang="en-US" dirty="0"/>
              <a:t>Revenue $2,847,743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6928901"/>
              </p:ext>
            </p:extLst>
          </p:nvPr>
        </p:nvGraphicFramePr>
        <p:xfrm>
          <a:off x="457200" y="1371596"/>
          <a:ext cx="8229600" cy="5257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8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3302096"/>
              </p:ext>
            </p:extLst>
          </p:nvPr>
        </p:nvGraphicFramePr>
        <p:xfrm>
          <a:off x="762000" y="1600200"/>
          <a:ext cx="76962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8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685688"/>
              </p:ext>
            </p:extLst>
          </p:nvPr>
        </p:nvGraphicFramePr>
        <p:xfrm>
          <a:off x="838201" y="1864518"/>
          <a:ext cx="7543800" cy="4383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930526-5E33-487A-83D9-0901E5F901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0022515"/>
              </p:ext>
            </p:extLst>
          </p:nvPr>
        </p:nvGraphicFramePr>
        <p:xfrm>
          <a:off x="761999" y="1600200"/>
          <a:ext cx="76962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112245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Spending by Function</a:t>
            </a:r>
            <a:br>
              <a:rPr lang="en-US" dirty="0"/>
            </a:br>
            <a:r>
              <a:rPr lang="en-US" dirty="0"/>
              <a:t>$2,847,743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0457371"/>
              </p:ext>
            </p:extLst>
          </p:nvPr>
        </p:nvGraphicFramePr>
        <p:xfrm>
          <a:off x="457200" y="1600196"/>
          <a:ext cx="8229600" cy="5521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8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5816298"/>
              </p:ext>
            </p:extLst>
          </p:nvPr>
        </p:nvGraphicFramePr>
        <p:xfrm>
          <a:off x="685800" y="1600196"/>
          <a:ext cx="7772400" cy="4876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8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0778391"/>
              </p:ext>
            </p:extLst>
          </p:nvPr>
        </p:nvGraphicFramePr>
        <p:xfrm>
          <a:off x="838200" y="1752600"/>
          <a:ext cx="76200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8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1743856"/>
              </p:ext>
            </p:extLst>
          </p:nvPr>
        </p:nvGraphicFramePr>
        <p:xfrm>
          <a:off x="914400" y="1676400"/>
          <a:ext cx="7315199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93040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BE1E4-2801-4DB5-86F8-0ED93DC2B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 every $1.00 in tax, this is where it goes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60BDEC4-5A93-408A-801A-738017657D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556165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6968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Expenditures By Department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2801904"/>
              </p:ext>
            </p:extLst>
          </p:nvPr>
        </p:nvGraphicFramePr>
        <p:xfrm>
          <a:off x="533400" y="1676400"/>
          <a:ext cx="8001000" cy="39738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3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8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EXPENDITURES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2021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2022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Percent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8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Budget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Budget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Change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 COUNCIL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$      19,395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$      18,515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(4.5%)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 ELECTIONS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$         1,200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$       26,079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2073%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 ADMINISTRATION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$    340,046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$    309,137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(9.1%)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 PLANNING AND ZONING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$    126,554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$    155,452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7.6%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 POLICE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$    1,014,774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$    1,075,524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5.9%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 FIRE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$    158,900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$    170,166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7.1%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 STREETS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$    411,125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$    435,239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5.9%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SNOW AND ICE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     31,500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     58,000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84.1%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4841239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 PARKS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$      114,023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$      143,146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25.5%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 LIBRARY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$      22,375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$      21,975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(1.8%)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 UNALLOCATED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$    467,734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$    434,500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(3.4%)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TOTAL GENERAL FUND 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$2,727,647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$2,847,743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2382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Total Levy (general &amp; debt) $1,802,205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800-000002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8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6448433"/>
              </p:ext>
            </p:extLst>
          </p:nvPr>
        </p:nvGraphicFramePr>
        <p:xfrm>
          <a:off x="762000" y="2057399"/>
          <a:ext cx="7620000" cy="4251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274868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5921</TotalTime>
  <Words>1236</Words>
  <Application>Microsoft Office PowerPoint</Application>
  <PresentationFormat>On-screen Show (4:3)</PresentationFormat>
  <Paragraphs>388</Paragraphs>
  <Slides>19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2022 TRUTH IN TAXATION HEARING</vt:lpstr>
      <vt:lpstr>Meeting Purpose</vt:lpstr>
      <vt:lpstr>2020 Resident Priorities</vt:lpstr>
      <vt:lpstr>How priorities are met</vt:lpstr>
      <vt:lpstr>2022 General Fund Budget Revenue $2,847,743</vt:lpstr>
      <vt:lpstr>Spending by Function $2,847,743</vt:lpstr>
      <vt:lpstr>For every $1.00 in tax, this is where it goes</vt:lpstr>
      <vt:lpstr>Expenditures By Department</vt:lpstr>
      <vt:lpstr>Total Levy (general &amp; debt) $1,802,205</vt:lpstr>
      <vt:lpstr>Total levy up 7.1% from 2021</vt:lpstr>
      <vt:lpstr>General Obligation Debt Payment Levy Supported</vt:lpstr>
      <vt:lpstr>General Fund Undesignated Reserves</vt:lpstr>
      <vt:lpstr>IMPROVEMENT FUND BALANCES</vt:lpstr>
      <vt:lpstr>Added Value due to New Home Construction</vt:lpstr>
      <vt:lpstr>Property Tax</vt:lpstr>
      <vt:lpstr>Tax Rate History</vt:lpstr>
      <vt:lpstr>2021 Tax to Estimated 2022 City Tax EMV= Estimated Market Value. HMVE=Homestead Market Value Exclusion</vt:lpstr>
      <vt:lpstr>Tax comparison continued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2015 TRUTH IN TAXATION HEARING</dc:title>
  <dc:creator>Brian Heck</dc:creator>
  <cp:lastModifiedBy>Brian Heck</cp:lastModifiedBy>
  <cp:revision>200</cp:revision>
  <cp:lastPrinted>2019-11-25T14:58:42Z</cp:lastPrinted>
  <dcterms:created xsi:type="dcterms:W3CDTF">2014-10-16T13:20:01Z</dcterms:created>
  <dcterms:modified xsi:type="dcterms:W3CDTF">2022-01-24T17:25:12Z</dcterms:modified>
</cp:coreProperties>
</file>